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1" r:id="rId1"/>
  </p:sldMasterIdLst>
  <p:sldIdLst>
    <p:sldId id="256" r:id="rId2"/>
    <p:sldId id="257" r:id="rId3"/>
    <p:sldId id="258" r:id="rId4"/>
    <p:sldId id="259" r:id="rId5"/>
    <p:sldId id="261" r:id="rId6"/>
    <p:sldId id="262" r:id="rId7"/>
    <p:sldId id="264" r:id="rId8"/>
    <p:sldId id="265" r:id="rId9"/>
    <p:sldId id="266" r:id="rId10"/>
    <p:sldId id="267" r:id="rId11"/>
    <p:sldId id="268" r:id="rId12"/>
    <p:sldId id="270" r:id="rId13"/>
    <p:sldId id="271" r:id="rId14"/>
    <p:sldId id="272" r:id="rId15"/>
    <p:sldId id="273" r:id="rId16"/>
    <p:sldId id="274" r:id="rId17"/>
    <p:sldId id="275" r:id="rId18"/>
    <p:sldId id="276" r:id="rId19"/>
    <p:sldId id="277" r:id="rId20"/>
    <p:sldId id="278" r:id="rId21"/>
    <p:sldId id="279" r:id="rId22"/>
    <p:sldId id="280" r:id="rId23"/>
    <p:sldId id="281" r:id="rId24"/>
    <p:sldId id="282" r:id="rId25"/>
    <p:sldId id="283" r:id="rId26"/>
    <p:sldId id="284" r:id="rId27"/>
    <p:sldId id="285" r:id="rId28"/>
    <p:sldId id="286" r:id="rId29"/>
    <p:sldId id="287" r:id="rId30"/>
    <p:sldId id="288" r:id="rId31"/>
    <p:sldId id="289" r:id="rId32"/>
    <p:sldId id="290" r:id="rId33"/>
    <p:sldId id="295" r:id="rId34"/>
    <p:sldId id="292" r:id="rId35"/>
    <p:sldId id="296" r:id="rId36"/>
    <p:sldId id="293" r:id="rId37"/>
    <p:sldId id="294" r:id="rId38"/>
    <p:sldId id="260" r:id="rId39"/>
    <p:sldId id="263" r:id="rId4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006" autoAdjust="0"/>
    <p:restoredTop sz="94660"/>
  </p:normalViewPr>
  <p:slideViewPr>
    <p:cSldViewPr snapToGrid="0">
      <p:cViewPr>
        <p:scale>
          <a:sx n="70" d="100"/>
          <a:sy n="70" d="100"/>
        </p:scale>
        <p:origin x="228" y="1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/Relationships>
</file>

<file path=ppt/media/image1.jpg>
</file>

<file path=ppt/media/image2.png>
</file>

<file path=ppt/media/image3.jpg>
</file>

<file path=ppt/media/image4.jpg>
</file>

<file path=ppt/media/image5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pl-PL"/>
              <a:t>Kliknij, aby edytować styl wzorca podtytułu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00B3F0-A9BC-48CE-8EB6-ECE965069900}" type="datetimeFigureOut">
              <a:rPr lang="en-US" smtClean="0"/>
              <a:pPr/>
              <a:t>11/4/2022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846430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4D2318-CE40-42F6-962A-4C6D6CF697DB}" type="datetimeFigureOut">
              <a:rPr lang="en-US" smtClean="0"/>
              <a:t>11/4/2022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1915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C476AC1-EB7F-4BEF-90D9-5764B50DAF8A}" type="datetimeFigureOut">
              <a:rPr lang="en-US" smtClean="0"/>
              <a:t>11/4/2022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2570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20712A-F861-4AB0-A754-4F5A2033CD4B}" type="datetimeFigureOut">
              <a:rPr lang="en-US" smtClean="0"/>
              <a:t>11/4/2022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8844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Nagłówek sekcji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4507B7-F2DC-4B2C-B14D-58A9766807A2}" type="datetimeFigureOut">
              <a:rPr lang="en-US" smtClean="0"/>
              <a:t>11/4/2022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73495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A483D-5CB4-4842-8F2F-05D5276ACF63}" type="datetimeFigureOut">
              <a:rPr lang="en-US" smtClean="0"/>
              <a:t>11/4/2022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1353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1CE32E-9DC0-47C8-A657-48F5C3E4A10B}" type="datetimeFigureOut">
              <a:rPr lang="en-US" smtClean="0"/>
              <a:t>11/4/2022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39255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F5C0D-8C3A-4771-A43D-83937FC700D4}" type="datetimeFigureOut">
              <a:rPr lang="en-US" smtClean="0"/>
              <a:t>11/4/2022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0666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03D2D6-FCC2-425A-A4A7-8058E8C01CB1}" type="datetimeFigureOut">
              <a:rPr lang="en-US" smtClean="0"/>
              <a:t>11/4/2022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4877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8CF2683-E6E7-4CC3-9EEE-7854DD4F3545}" type="datetimeFigureOut">
              <a:rPr lang="en-US" smtClean="0"/>
              <a:t>11/4/2022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6480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/>
              <a:t>Edytuj style wzorca tekstu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E120F81-B39D-4CBB-8BF3-5D6E395D0F72}" type="datetimeFigureOut">
              <a:rPr lang="en-US" smtClean="0"/>
              <a:t>11/4/2022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86745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pl-PL"/>
              <a:t>Kliknij, aby edytować styl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pl-PL"/>
              <a:t>Edytuj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564B320A-89BA-47B2-A525-92E8D10B06E4}" type="datetimeFigureOut">
              <a:rPr lang="en-US" smtClean="0"/>
              <a:t>11/4/2022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6581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1" r:id="rId10"/>
    <p:sldLayoutId id="2147483682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datatracker.ietf.org/doc/html/rfc8829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fc-editor.org/rfc/rfc8445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fc-editor.org/rfc/rfc4787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tools.ietf.org/html/rfc8445" TargetMode="Externa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fc-editor.org/rfc/rfc8489" TargetMode="Externa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tools.ietf.org/html/rfc8656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ukasz-pyrzyk/webrtc-dotnet" TargetMode="Externa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8" Type="http://schemas.openxmlformats.org/officeDocument/2006/relationships/hyperlink" Target="https://webrtcforthecurious.com/" TargetMode="External"/><Relationship Id="rId3" Type="http://schemas.openxmlformats.org/officeDocument/2006/relationships/hyperlink" Target="https://datatracker.ietf.org/doc/html/rfc5766#section-2.5" TargetMode="External"/><Relationship Id="rId7" Type="http://schemas.openxmlformats.org/officeDocument/2006/relationships/hyperlink" Target="https://www.geeksforgeeks.org/" TargetMode="External"/><Relationship Id="rId2" Type="http://schemas.openxmlformats.org/officeDocument/2006/relationships/hyperlink" Target="https://en.wikipedia.org/wiki/WebRTC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atatracker.ietf.org/doc/html/rfc5128" TargetMode="External"/><Relationship Id="rId5" Type="http://schemas.openxmlformats.org/officeDocument/2006/relationships/hyperlink" Target="https://datatracker.ietf.org/doc/html/rfc5245" TargetMode="External"/><Relationship Id="rId4" Type="http://schemas.openxmlformats.org/officeDocument/2006/relationships/hyperlink" Target="https://datatracker.ietf.org/doc/html/rfc5389" TargetMode="External"/><Relationship Id="rId9" Type="http://schemas.openxmlformats.org/officeDocument/2006/relationships/hyperlink" Target="mailto:lukasz.pyrzyk@gmail.com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rfc-editor.org/rfc/rfc4566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A4A32B56-C16B-4CF6-9EC0-A1EB51FE410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pl-PL" dirty="0"/>
              <a:t>with .NET	</a:t>
            </a:r>
            <a:endParaRPr lang="en-GB" dirty="0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EBED3F09-8965-4AFB-8918-F430A09C33D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pl-PL" cap="none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Łukasz Pyrzyk</a:t>
            </a:r>
          </a:p>
          <a:p>
            <a:r>
              <a:rPr lang="pl-PL" cap="none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@</a:t>
            </a:r>
            <a:r>
              <a:rPr lang="pl-PL" cap="none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lukaszpyrzyk</a:t>
            </a:r>
            <a:endParaRPr lang="en-GB" cap="none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A418CB7B-F0FA-4748-9798-626FF27F14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1099297"/>
            <a:ext cx="9350688" cy="174351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274196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SDP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4" name="Rectangle 1">
            <a:extLst>
              <a:ext uri="{FF2B5EF4-FFF2-40B4-BE49-F238E27FC236}">
                <a16:creationId xmlns:a16="http://schemas.microsoft.com/office/drawing/2014/main" id="{432D2245-F802-4CA1-B13C-0132707F8266}"/>
              </a:ext>
            </a:extLst>
          </p:cNvPr>
          <p:cNvSpPr>
            <a:spLocks noGrp="1" noChangeArrowheads="1"/>
          </p:cNvSpPr>
          <p:nvPr>
            <p:ph idx="1"/>
          </p:nvPr>
        </p:nvSpPr>
        <p:spPr bwMode="auto">
          <a:xfrm>
            <a:off x="5021263" y="2363569"/>
            <a:ext cx="1717137" cy="64633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a=</a:t>
            </a:r>
            <a:r>
              <a:rPr lang="pl-PL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hello-</a:t>
            </a:r>
            <a:r>
              <a:rPr lang="pl-PL" altLang="en-US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world</a:t>
            </a:r>
            <a:endParaRPr lang="en-US" altLang="en-US" sz="1800" dirty="0">
              <a:solidFill>
                <a:schemeClr val="tx1"/>
              </a:solidFill>
              <a:latin typeface="Arial" panose="020B0604020202020204" pitchFamily="34" charset="0"/>
            </a:endParaRPr>
          </a:p>
          <a:p>
            <a:pPr marL="0" lvl="0" indent="0" eaLnBrk="0" fontAlgn="base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None/>
            </a:pPr>
            <a:r>
              <a:rPr lang="en-US" altLang="en-US" sz="1800" dirty="0">
                <a:solidFill>
                  <a:schemeClr val="tx1"/>
                </a:solidFill>
                <a:latin typeface="Arial" panose="020B0604020202020204" pitchFamily="34" charset="0"/>
              </a:rPr>
              <a:t>a=</a:t>
            </a:r>
            <a:r>
              <a:rPr lang="pl-PL" altLang="en-US" sz="1800" dirty="0" err="1">
                <a:solidFill>
                  <a:schemeClr val="tx1"/>
                </a:solidFill>
                <a:latin typeface="Arial" panose="020B0604020202020204" pitchFamily="34" charset="0"/>
              </a:rPr>
              <a:t>lorem-ipsum</a:t>
            </a:r>
            <a:endParaRPr kumimoji="0" lang="en-US" altLang="en-US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6" name="Symbol zastępczy zawartości 2">
            <a:extLst>
              <a:ext uri="{FF2B5EF4-FFF2-40B4-BE49-F238E27FC236}">
                <a16:creationId xmlns:a16="http://schemas.microsoft.com/office/drawing/2014/main" id="{45F58900-DE07-4885-9043-EE03BBABFABD}"/>
              </a:ext>
            </a:extLst>
          </p:cNvPr>
          <p:cNvSpPr txBox="1">
            <a:spLocks/>
          </p:cNvSpPr>
          <p:nvPr/>
        </p:nvSpPr>
        <p:spPr>
          <a:xfrm>
            <a:off x="1097280" y="3009900"/>
            <a:ext cx="10058400" cy="2859194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br>
              <a:rPr lang="pl-PL" dirty="0"/>
            </a:br>
            <a:r>
              <a:rPr lang="pl-PL" dirty="0"/>
              <a:t>The </a:t>
            </a:r>
            <a:r>
              <a:rPr lang="pl-PL" dirty="0" err="1"/>
              <a:t>given</a:t>
            </a:r>
            <a:r>
              <a:rPr lang="pl-PL" dirty="0"/>
              <a:t> SDP </a:t>
            </a:r>
            <a:r>
              <a:rPr lang="pl-PL" dirty="0" err="1"/>
              <a:t>has</a:t>
            </a:r>
            <a:r>
              <a:rPr lang="pl-PL" dirty="0"/>
              <a:t> </a:t>
            </a:r>
            <a:r>
              <a:rPr lang="pl-PL" dirty="0" err="1"/>
              <a:t>two</a:t>
            </a:r>
            <a:r>
              <a:rPr lang="pl-PL" dirty="0"/>
              <a:t> lines:</a:t>
            </a:r>
          </a:p>
          <a:p>
            <a:pPr>
              <a:buFontTx/>
              <a:buChar char="-"/>
            </a:pPr>
            <a:r>
              <a:rPr lang="pl-PL" dirty="0"/>
              <a:t>First </a:t>
            </a:r>
            <a:r>
              <a:rPr lang="pl-PL" dirty="0" err="1"/>
              <a:t>line</a:t>
            </a:r>
            <a:r>
              <a:rPr lang="pl-PL" dirty="0"/>
              <a:t> </a:t>
            </a:r>
            <a:r>
              <a:rPr lang="pl-PL" dirty="0" err="1"/>
              <a:t>has</a:t>
            </a:r>
            <a:r>
              <a:rPr lang="pl-PL" dirty="0"/>
              <a:t> </a:t>
            </a:r>
            <a:r>
              <a:rPr lang="pl-PL" dirty="0" err="1"/>
              <a:t>key</a:t>
            </a:r>
            <a:r>
              <a:rPr lang="pl-PL" dirty="0"/>
              <a:t> „a” with </a:t>
            </a:r>
            <a:r>
              <a:rPr lang="pl-PL" dirty="0" err="1"/>
              <a:t>value</a:t>
            </a:r>
            <a:r>
              <a:rPr lang="pl-PL" dirty="0"/>
              <a:t> „hello-</a:t>
            </a:r>
            <a:r>
              <a:rPr lang="pl-PL" dirty="0" err="1"/>
              <a:t>world</a:t>
            </a:r>
            <a:r>
              <a:rPr lang="pl-PL" dirty="0"/>
              <a:t>”</a:t>
            </a:r>
          </a:p>
          <a:p>
            <a:pPr>
              <a:buFontTx/>
              <a:buChar char="-"/>
            </a:pPr>
            <a:r>
              <a:rPr lang="pl-PL" dirty="0"/>
              <a:t>Second </a:t>
            </a:r>
            <a:r>
              <a:rPr lang="pl-PL" dirty="0" err="1"/>
              <a:t>line</a:t>
            </a:r>
            <a:r>
              <a:rPr lang="pl-PL" dirty="0"/>
              <a:t> </a:t>
            </a:r>
            <a:r>
              <a:rPr lang="pl-PL" dirty="0" err="1"/>
              <a:t>has</a:t>
            </a:r>
            <a:r>
              <a:rPr lang="pl-PL" dirty="0"/>
              <a:t> </a:t>
            </a:r>
            <a:r>
              <a:rPr lang="pl-PL" dirty="0" err="1"/>
              <a:t>key</a:t>
            </a:r>
            <a:r>
              <a:rPr lang="pl-PL" dirty="0"/>
              <a:t> „a” with </a:t>
            </a:r>
            <a:r>
              <a:rPr lang="pl-PL" dirty="0" err="1"/>
              <a:t>value</a:t>
            </a:r>
            <a:r>
              <a:rPr lang="pl-PL" dirty="0"/>
              <a:t> „</a:t>
            </a:r>
            <a:r>
              <a:rPr lang="pl-PL" dirty="0" err="1"/>
              <a:t>lorem-ipsum</a:t>
            </a:r>
            <a:r>
              <a:rPr lang="pl-PL" dirty="0"/>
              <a:t>”</a:t>
            </a:r>
          </a:p>
          <a:p>
            <a:pPr>
              <a:buFontTx/>
              <a:buChar char="-"/>
            </a:pPr>
            <a:endParaRPr lang="pl-PL" dirty="0"/>
          </a:p>
          <a:p>
            <a:pPr>
              <a:buFontTx/>
              <a:buChar char="-"/>
            </a:pPr>
            <a:r>
              <a:rPr lang="pl-PL" dirty="0"/>
              <a:t>„a” </a:t>
            </a:r>
            <a:r>
              <a:rPr lang="pl-PL" dirty="0" err="1"/>
              <a:t>describes</a:t>
            </a:r>
            <a:r>
              <a:rPr lang="pl-PL" dirty="0"/>
              <a:t> </a:t>
            </a:r>
            <a:r>
              <a:rPr lang="pl-PL" dirty="0" err="1"/>
              <a:t>atribute</a:t>
            </a:r>
            <a:r>
              <a:rPr lang="pl-PL" dirty="0"/>
              <a:t> </a:t>
            </a:r>
            <a:r>
              <a:rPr lang="pl-PL" dirty="0" err="1"/>
              <a:t>property</a:t>
            </a:r>
            <a:r>
              <a:rPr lang="pl-PL" dirty="0"/>
              <a:t>, a </a:t>
            </a:r>
            <a:r>
              <a:rPr lang="pl-PL" dirty="0" err="1"/>
              <a:t>simple</a:t>
            </a:r>
            <a:r>
              <a:rPr lang="pl-PL" dirty="0"/>
              <a:t> </a:t>
            </a:r>
            <a:r>
              <a:rPr lang="pl-PL" dirty="0" err="1"/>
              <a:t>text</a:t>
            </a:r>
            <a:r>
              <a:rPr lang="pl-PL" dirty="0"/>
              <a:t> field. It </a:t>
            </a:r>
            <a:r>
              <a:rPr lang="pl-PL" dirty="0" err="1"/>
              <a:t>is</a:t>
            </a:r>
            <a:r>
              <a:rPr lang="pl-PL" dirty="0"/>
              <a:t> the most </a:t>
            </a:r>
            <a:r>
              <a:rPr lang="pl-PL" dirty="0" err="1"/>
              <a:t>commonly</a:t>
            </a:r>
            <a:r>
              <a:rPr lang="pl-PL" dirty="0"/>
              <a:t> </a:t>
            </a:r>
            <a:r>
              <a:rPr lang="pl-PL" dirty="0" err="1"/>
              <a:t>used</a:t>
            </a:r>
            <a:r>
              <a:rPr lang="pl-PL" dirty="0"/>
              <a:t> </a:t>
            </a:r>
            <a:r>
              <a:rPr lang="pl-PL" dirty="0" err="1"/>
              <a:t>key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073587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SDP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WebRTC</a:t>
            </a:r>
            <a:r>
              <a:rPr lang="pl-PL" dirty="0"/>
              <a:t> </a:t>
            </a:r>
            <a:r>
              <a:rPr lang="pl-PL" dirty="0" err="1"/>
              <a:t>uses</a:t>
            </a:r>
            <a:r>
              <a:rPr lang="pl-PL" dirty="0"/>
              <a:t> </a:t>
            </a:r>
            <a:r>
              <a:rPr lang="pl-PL" dirty="0" err="1"/>
              <a:t>only</a:t>
            </a:r>
            <a:r>
              <a:rPr lang="pl-PL" dirty="0"/>
              <a:t> a </a:t>
            </a:r>
            <a:r>
              <a:rPr lang="pl-PL" dirty="0" err="1"/>
              <a:t>few</a:t>
            </a:r>
            <a:r>
              <a:rPr lang="pl-PL" dirty="0"/>
              <a:t> SDP </a:t>
            </a:r>
            <a:r>
              <a:rPr lang="pl-PL" dirty="0" err="1"/>
              <a:t>keys</a:t>
            </a:r>
            <a:r>
              <a:rPr lang="pl-PL" dirty="0"/>
              <a:t> </a:t>
            </a:r>
            <a:r>
              <a:rPr lang="pl-PL" dirty="0" err="1"/>
              <a:t>described</a:t>
            </a:r>
            <a:r>
              <a:rPr lang="pl-PL" dirty="0"/>
              <a:t> in the </a:t>
            </a:r>
            <a:r>
              <a:rPr lang="fr-FR" dirty="0"/>
              <a:t> JavaScript Session Establishment Protocol (JSEP)</a:t>
            </a:r>
            <a:r>
              <a:rPr lang="pl-PL" dirty="0"/>
              <a:t>  </a:t>
            </a:r>
            <a:r>
              <a:rPr lang="pl-PL" dirty="0" err="1"/>
              <a:t>described</a:t>
            </a:r>
            <a:r>
              <a:rPr lang="pl-PL" dirty="0"/>
              <a:t> in the </a:t>
            </a:r>
            <a:r>
              <a:rPr lang="pl-PL" dirty="0">
                <a:hlinkClick r:id="rId2"/>
              </a:rPr>
              <a:t>RFC 8829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These</a:t>
            </a:r>
            <a:r>
              <a:rPr lang="pl-PL" dirty="0"/>
              <a:t> </a:t>
            </a:r>
            <a:r>
              <a:rPr lang="pl-PL" dirty="0" err="1"/>
              <a:t>keys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: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pl-PL" dirty="0"/>
              <a:t> </a:t>
            </a:r>
            <a:r>
              <a:rPr lang="en-GB" dirty="0"/>
              <a:t>v - Version, should be equal to 0.</a:t>
            </a:r>
            <a:endParaRPr lang="pl-PL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pl-PL" dirty="0"/>
              <a:t> </a:t>
            </a:r>
            <a:r>
              <a:rPr lang="en-GB" dirty="0"/>
              <a:t>o - Origin, contains a unique ID useful for renegotiations.</a:t>
            </a:r>
            <a:endParaRPr lang="pl-PL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pl-PL" dirty="0"/>
              <a:t> </a:t>
            </a:r>
            <a:r>
              <a:rPr lang="en-GB" dirty="0"/>
              <a:t>s - Session Name, should be equal to -.</a:t>
            </a:r>
            <a:endParaRPr lang="pl-PL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pl-PL" dirty="0"/>
              <a:t> </a:t>
            </a:r>
            <a:r>
              <a:rPr lang="en-GB" dirty="0"/>
              <a:t>t - Timing, should be equal to 0 0.</a:t>
            </a:r>
            <a:endParaRPr lang="pl-PL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pl-PL" dirty="0"/>
              <a:t> </a:t>
            </a:r>
            <a:r>
              <a:rPr lang="en-GB" dirty="0"/>
              <a:t>m - Media Description (m=&lt;media&gt; &lt;port&gt; &lt;proto&gt; &lt;</a:t>
            </a:r>
            <a:r>
              <a:rPr lang="en-GB" dirty="0" err="1"/>
              <a:t>fmt</a:t>
            </a:r>
            <a:r>
              <a:rPr lang="en-GB" dirty="0"/>
              <a:t>&gt; ...), </a:t>
            </a:r>
            <a:r>
              <a:rPr lang="pl-PL" dirty="0" err="1"/>
              <a:t>describes</a:t>
            </a:r>
            <a:r>
              <a:rPr lang="pl-PL" dirty="0"/>
              <a:t> the </a:t>
            </a:r>
            <a:r>
              <a:rPr lang="pl-PL" dirty="0" err="1"/>
              <a:t>stream</a:t>
            </a:r>
            <a:endParaRPr lang="pl-PL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pl-PL" dirty="0"/>
              <a:t> </a:t>
            </a:r>
            <a:r>
              <a:rPr lang="en-GB" dirty="0"/>
              <a:t>a - Attribute, a free text field. </a:t>
            </a:r>
            <a:endParaRPr lang="pl-PL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pl-PL" dirty="0"/>
              <a:t> </a:t>
            </a:r>
            <a:r>
              <a:rPr lang="en-GB" dirty="0"/>
              <a:t>c - Connection Data, should be equal to IN IP4 0.0.0.0.</a:t>
            </a:r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1037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SDP – media </a:t>
            </a:r>
            <a:r>
              <a:rPr lang="pl-PL" dirty="0" err="1">
                <a:solidFill>
                  <a:schemeClr val="tx1"/>
                </a:solidFill>
              </a:rPr>
              <a:t>descriptors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3220720" cy="4008966"/>
          </a:xfrm>
        </p:spPr>
        <p:txBody>
          <a:bodyPr>
            <a:normAutofit/>
          </a:bodyPr>
          <a:lstStyle/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en-GB" dirty="0"/>
              <a:t>v=0</a:t>
            </a:r>
          </a:p>
          <a:p>
            <a:pPr marL="0" indent="0">
              <a:buNone/>
            </a:pPr>
            <a:r>
              <a:rPr lang="en-GB" dirty="0"/>
              <a:t>m=audio 4000 RTP/AVP 111</a:t>
            </a:r>
          </a:p>
          <a:p>
            <a:pPr marL="0" indent="0">
              <a:buNone/>
            </a:pPr>
            <a:r>
              <a:rPr lang="en-GB" dirty="0"/>
              <a:t>a=rtpmap:111 OPUS/48000/2</a:t>
            </a:r>
          </a:p>
          <a:p>
            <a:pPr marL="0" indent="0">
              <a:buNone/>
            </a:pPr>
            <a:r>
              <a:rPr lang="en-GB" dirty="0"/>
              <a:t>m=video 4000 RTP/AVP 96</a:t>
            </a:r>
          </a:p>
          <a:p>
            <a:pPr marL="0" indent="0">
              <a:buNone/>
            </a:pPr>
            <a:r>
              <a:rPr lang="en-GB" dirty="0"/>
              <a:t>a=rtpmap:96 VP8/90000</a:t>
            </a:r>
          </a:p>
          <a:p>
            <a:pPr marL="0" indent="0">
              <a:buNone/>
            </a:pPr>
            <a:r>
              <a:rPr lang="en-GB" dirty="0"/>
              <a:t>a=my-</a:t>
            </a:r>
            <a:r>
              <a:rPr lang="en-GB" dirty="0" err="1"/>
              <a:t>sdp</a:t>
            </a:r>
            <a:r>
              <a:rPr lang="en-GB" dirty="0"/>
              <a:t>-value</a:t>
            </a:r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5E27D2B4-1586-4FD1-877A-CDB7EF30731B}"/>
              </a:ext>
            </a:extLst>
          </p:cNvPr>
          <p:cNvSpPr txBox="1">
            <a:spLocks/>
          </p:cNvSpPr>
          <p:nvPr/>
        </p:nvSpPr>
        <p:spPr>
          <a:xfrm>
            <a:off x="5275580" y="1845734"/>
            <a:ext cx="3220720" cy="40089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en-GB" dirty="0"/>
          </a:p>
        </p:txBody>
      </p:sp>
      <p:sp>
        <p:nvSpPr>
          <p:cNvPr id="8" name="Symbol zastępczy zawartości 2">
            <a:extLst>
              <a:ext uri="{FF2B5EF4-FFF2-40B4-BE49-F238E27FC236}">
                <a16:creationId xmlns:a16="http://schemas.microsoft.com/office/drawing/2014/main" id="{F4E23D9C-913E-4A47-8140-F63564D6576F}"/>
              </a:ext>
            </a:extLst>
          </p:cNvPr>
          <p:cNvSpPr txBox="1">
            <a:spLocks/>
          </p:cNvSpPr>
          <p:nvPr/>
        </p:nvSpPr>
        <p:spPr>
          <a:xfrm>
            <a:off x="4983480" y="1737360"/>
            <a:ext cx="6662420" cy="447294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/>
              <a:t>SDP </a:t>
            </a:r>
            <a:r>
              <a:rPr lang="pl-PL" dirty="0" err="1"/>
              <a:t>contains</a:t>
            </a:r>
            <a:r>
              <a:rPr lang="pl-PL" dirty="0"/>
              <a:t> </a:t>
            </a:r>
            <a:r>
              <a:rPr lang="pl-PL" dirty="0" err="1"/>
              <a:t>two</a:t>
            </a:r>
            <a:r>
              <a:rPr lang="pl-PL" dirty="0"/>
              <a:t> Media </a:t>
            </a:r>
            <a:r>
              <a:rPr lang="pl-PL" dirty="0" err="1"/>
              <a:t>Descriptors</a:t>
            </a:r>
            <a:r>
              <a:rPr lang="pl-PL" dirty="0"/>
              <a:t>:</a:t>
            </a:r>
          </a:p>
          <a:p>
            <a:pPr marL="0" indent="0">
              <a:buNone/>
            </a:pPr>
            <a:endParaRPr lang="pl-PL" dirty="0"/>
          </a:p>
          <a:p>
            <a:pPr marL="457200" indent="-457200">
              <a:buFont typeface="+mj-lt"/>
              <a:buAutoNum type="arabicPeriod"/>
            </a:pPr>
            <a:r>
              <a:rPr lang="pl-PL" dirty="0"/>
              <a:t>Audio </a:t>
            </a:r>
            <a:r>
              <a:rPr lang="pl-PL" dirty="0" err="1"/>
              <a:t>stream</a:t>
            </a:r>
            <a:r>
              <a:rPr lang="pl-PL" dirty="0"/>
              <a:t> </a:t>
            </a:r>
            <a:r>
              <a:rPr lang="pl-PL" dirty="0" err="1"/>
              <a:t>located</a:t>
            </a:r>
            <a:r>
              <a:rPr lang="pl-PL" dirty="0"/>
              <a:t> on the port 4000, with </a:t>
            </a:r>
            <a:r>
              <a:rPr lang="en-GB" dirty="0"/>
              <a:t>RTP Audio/Video Profile</a:t>
            </a:r>
            <a:r>
              <a:rPr lang="pl-PL" dirty="0"/>
              <a:t> set to 111. </a:t>
            </a:r>
            <a:r>
              <a:rPr lang="pl-PL" dirty="0" err="1"/>
              <a:t>Rtpmap</a:t>
            </a:r>
            <a:r>
              <a:rPr lang="pl-PL" dirty="0"/>
              <a:t> </a:t>
            </a:r>
            <a:r>
              <a:rPr lang="pl-PL" dirty="0" err="1"/>
              <a:t>property</a:t>
            </a:r>
            <a:r>
              <a:rPr lang="pl-PL" dirty="0"/>
              <a:t> with </a:t>
            </a:r>
            <a:r>
              <a:rPr lang="pl-PL" dirty="0" err="1"/>
              <a:t>value</a:t>
            </a:r>
            <a:r>
              <a:rPr lang="pl-PL" dirty="0"/>
              <a:t> set to Opus </a:t>
            </a:r>
            <a:r>
              <a:rPr lang="pl-PL" dirty="0" err="1"/>
              <a:t>codec</a:t>
            </a:r>
            <a:r>
              <a:rPr lang="pl-PL" dirty="0"/>
              <a:t> with 48000Hz and 2 </a:t>
            </a:r>
            <a:r>
              <a:rPr lang="pl-PL" dirty="0" err="1"/>
              <a:t>channels</a:t>
            </a:r>
            <a:r>
              <a:rPr lang="pl-PL" dirty="0"/>
              <a:t> (stereo)</a:t>
            </a:r>
          </a:p>
          <a:p>
            <a:pPr marL="457200" indent="-457200">
              <a:buFont typeface="+mj-lt"/>
              <a:buAutoNum type="arabicPeriod"/>
            </a:pPr>
            <a:r>
              <a:rPr lang="pl-PL" dirty="0"/>
              <a:t>Video </a:t>
            </a:r>
            <a:r>
              <a:rPr lang="pl-PL" dirty="0" err="1"/>
              <a:t>stream</a:t>
            </a:r>
            <a:r>
              <a:rPr lang="pl-PL" dirty="0"/>
              <a:t> </a:t>
            </a:r>
            <a:r>
              <a:rPr lang="pl-PL" dirty="0" err="1"/>
              <a:t>located</a:t>
            </a:r>
            <a:r>
              <a:rPr lang="pl-PL" dirty="0"/>
              <a:t> on port 4000, with AVP set to 96, with </a:t>
            </a:r>
            <a:r>
              <a:rPr lang="pl-PL" dirty="0" err="1"/>
              <a:t>two</a:t>
            </a:r>
            <a:r>
              <a:rPr lang="pl-PL" dirty="0"/>
              <a:t> </a:t>
            </a:r>
            <a:r>
              <a:rPr lang="pl-PL" dirty="0" err="1"/>
              <a:t>attributes</a:t>
            </a:r>
            <a:r>
              <a:rPr lang="pl-PL" dirty="0"/>
              <a:t>. </a:t>
            </a:r>
            <a:r>
              <a:rPr lang="pl-PL" dirty="0" err="1"/>
              <a:t>Rtpmap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set to VP8 </a:t>
            </a:r>
            <a:r>
              <a:rPr lang="pl-PL" dirty="0" err="1"/>
              <a:t>compression</a:t>
            </a:r>
            <a:r>
              <a:rPr lang="pl-PL" dirty="0"/>
              <a:t> format and one </a:t>
            </a:r>
            <a:r>
              <a:rPr lang="pl-PL" dirty="0" err="1"/>
              <a:t>additional</a:t>
            </a:r>
            <a:r>
              <a:rPr lang="pl-PL" dirty="0"/>
              <a:t>, </a:t>
            </a:r>
            <a:r>
              <a:rPr lang="pl-PL" dirty="0" err="1"/>
              <a:t>custom</a:t>
            </a:r>
            <a:r>
              <a:rPr lang="pl-PL" dirty="0"/>
              <a:t> </a:t>
            </a:r>
            <a:r>
              <a:rPr lang="pl-PL" dirty="0" err="1"/>
              <a:t>property</a:t>
            </a: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457200" indent="-457200">
              <a:buFont typeface="+mj-lt"/>
              <a:buAutoNum type="arabicPeriod"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746494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SDP – </a:t>
            </a:r>
            <a:r>
              <a:rPr lang="pl-PL" dirty="0" err="1">
                <a:solidFill>
                  <a:schemeClr val="tx1"/>
                </a:solidFill>
              </a:rPr>
              <a:t>almost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full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picture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973581"/>
            <a:ext cx="3614420" cy="40089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v=0</a:t>
            </a:r>
          </a:p>
          <a:p>
            <a:pPr marL="0" indent="0">
              <a:buNone/>
            </a:pPr>
            <a:r>
              <a:rPr lang="en-GB" dirty="0"/>
              <a:t>o=- 0 0 IN IP4 127.0.0.1</a:t>
            </a:r>
          </a:p>
          <a:p>
            <a:pPr marL="0" indent="0">
              <a:buNone/>
            </a:pPr>
            <a:r>
              <a:rPr lang="en-GB" dirty="0"/>
              <a:t>s=-</a:t>
            </a:r>
          </a:p>
          <a:p>
            <a:pPr marL="0" indent="0">
              <a:buNone/>
            </a:pPr>
            <a:r>
              <a:rPr lang="en-GB" dirty="0"/>
              <a:t>c=IN IP4 127.0.0.1</a:t>
            </a:r>
          </a:p>
          <a:p>
            <a:pPr marL="0" indent="0">
              <a:buNone/>
            </a:pPr>
            <a:r>
              <a:rPr lang="en-GB" dirty="0"/>
              <a:t>t=0 0</a:t>
            </a:r>
          </a:p>
          <a:p>
            <a:pPr marL="0" indent="0">
              <a:buNone/>
            </a:pPr>
            <a:r>
              <a:rPr lang="en-GB" dirty="0"/>
              <a:t>m=audio 4000 RTP/AVP 111</a:t>
            </a:r>
          </a:p>
          <a:p>
            <a:pPr marL="0" indent="0">
              <a:buNone/>
            </a:pPr>
            <a:r>
              <a:rPr lang="en-GB" dirty="0"/>
              <a:t>a=rtpmap:111 OPUS/48000/2</a:t>
            </a:r>
          </a:p>
          <a:p>
            <a:pPr marL="0" indent="0">
              <a:buNone/>
            </a:pPr>
            <a:r>
              <a:rPr lang="en-GB" dirty="0"/>
              <a:t>m=video 4002 RTP/AVP 96</a:t>
            </a:r>
          </a:p>
          <a:p>
            <a:pPr marL="0" indent="0">
              <a:buNone/>
            </a:pPr>
            <a:r>
              <a:rPr lang="en-GB" dirty="0"/>
              <a:t>a=rtpmap:96 VP8/90000</a:t>
            </a:r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5E27D2B4-1586-4FD1-877A-CDB7EF30731B}"/>
              </a:ext>
            </a:extLst>
          </p:cNvPr>
          <p:cNvSpPr txBox="1">
            <a:spLocks/>
          </p:cNvSpPr>
          <p:nvPr/>
        </p:nvSpPr>
        <p:spPr>
          <a:xfrm>
            <a:off x="5275580" y="1845734"/>
            <a:ext cx="3220720" cy="40089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en-GB" dirty="0"/>
          </a:p>
        </p:txBody>
      </p:sp>
      <p:sp>
        <p:nvSpPr>
          <p:cNvPr id="8" name="Symbol zastępczy zawartości 2">
            <a:extLst>
              <a:ext uri="{FF2B5EF4-FFF2-40B4-BE49-F238E27FC236}">
                <a16:creationId xmlns:a16="http://schemas.microsoft.com/office/drawing/2014/main" id="{F4E23D9C-913E-4A47-8140-F63564D6576F}"/>
              </a:ext>
            </a:extLst>
          </p:cNvPr>
          <p:cNvSpPr txBox="1">
            <a:spLocks/>
          </p:cNvSpPr>
          <p:nvPr/>
        </p:nvSpPr>
        <p:spPr>
          <a:xfrm>
            <a:off x="4945380" y="1993421"/>
            <a:ext cx="6662420" cy="447294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buFont typeface="+mj-lt"/>
              <a:buAutoNum type="arabicPeriod"/>
            </a:pPr>
            <a:r>
              <a:rPr lang="pl-PL" dirty="0"/>
              <a:t>Version, </a:t>
            </a:r>
            <a:r>
              <a:rPr lang="pl-PL" dirty="0" err="1"/>
              <a:t>fixed</a:t>
            </a:r>
            <a:r>
              <a:rPr lang="pl-PL" dirty="0"/>
              <a:t>, </a:t>
            </a:r>
            <a:r>
              <a:rPr lang="pl-PL" dirty="0" err="1"/>
              <a:t>should</a:t>
            </a:r>
            <a:r>
              <a:rPr lang="pl-PL" dirty="0"/>
              <a:t> be 0</a:t>
            </a:r>
          </a:p>
          <a:p>
            <a:pPr marL="457200" indent="-457200">
              <a:buFont typeface="+mj-lt"/>
              <a:buAutoNum type="arabicPeriod"/>
            </a:pPr>
            <a:r>
              <a:rPr lang="pl-PL" dirty="0" err="1"/>
              <a:t>Origin</a:t>
            </a:r>
            <a:r>
              <a:rPr lang="pl-PL" dirty="0"/>
              <a:t> 0, </a:t>
            </a:r>
            <a:r>
              <a:rPr lang="pl-PL" dirty="0" err="1"/>
              <a:t>containing</a:t>
            </a:r>
            <a:r>
              <a:rPr lang="pl-PL" dirty="0"/>
              <a:t> ID </a:t>
            </a:r>
            <a:r>
              <a:rPr lang="pl-PL" dirty="0" err="1"/>
              <a:t>used</a:t>
            </a:r>
            <a:r>
              <a:rPr lang="pl-PL" dirty="0"/>
              <a:t> for </a:t>
            </a:r>
            <a:r>
              <a:rPr lang="en-GB" dirty="0"/>
              <a:t>renegotiations</a:t>
            </a:r>
            <a:endParaRPr lang="pl-PL" dirty="0"/>
          </a:p>
          <a:p>
            <a:pPr marL="457200" indent="-457200">
              <a:buFont typeface="+mj-lt"/>
              <a:buAutoNum type="arabicPeriod"/>
            </a:pPr>
            <a:r>
              <a:rPr lang="pl-PL" dirty="0" err="1"/>
              <a:t>Session</a:t>
            </a:r>
            <a:r>
              <a:rPr lang="pl-PL" dirty="0"/>
              <a:t> </a:t>
            </a:r>
            <a:r>
              <a:rPr lang="pl-PL" dirty="0" err="1"/>
              <a:t>name</a:t>
            </a:r>
            <a:r>
              <a:rPr lang="pl-PL" dirty="0"/>
              <a:t>, </a:t>
            </a:r>
            <a:r>
              <a:rPr lang="pl-PL" dirty="0" err="1"/>
              <a:t>fixed</a:t>
            </a:r>
            <a:r>
              <a:rPr lang="pl-PL" dirty="0"/>
              <a:t>, </a:t>
            </a:r>
            <a:r>
              <a:rPr lang="pl-PL" dirty="0" err="1"/>
              <a:t>should</a:t>
            </a:r>
            <a:r>
              <a:rPr lang="pl-PL" dirty="0"/>
              <a:t> be –</a:t>
            </a:r>
          </a:p>
          <a:p>
            <a:pPr marL="457200" indent="-457200">
              <a:buFont typeface="+mj-lt"/>
              <a:buAutoNum type="arabicPeriod"/>
            </a:pPr>
            <a:r>
              <a:rPr lang="pl-PL" dirty="0"/>
              <a:t>Connection data – </a:t>
            </a:r>
            <a:r>
              <a:rPr lang="pl-PL" dirty="0" err="1"/>
              <a:t>fixed</a:t>
            </a:r>
            <a:r>
              <a:rPr lang="pl-PL" dirty="0"/>
              <a:t>, </a:t>
            </a:r>
            <a:r>
              <a:rPr lang="pl-PL" dirty="0" err="1"/>
              <a:t>equal</a:t>
            </a:r>
            <a:r>
              <a:rPr lang="pl-PL" dirty="0"/>
              <a:t> to IN IP4 LOCALHOST</a:t>
            </a:r>
          </a:p>
          <a:p>
            <a:pPr marL="457200" indent="-457200">
              <a:buFont typeface="+mj-lt"/>
              <a:buAutoNum type="arabicPeriod"/>
            </a:pPr>
            <a:r>
              <a:rPr lang="pl-PL" dirty="0"/>
              <a:t>Timing – </a:t>
            </a:r>
            <a:r>
              <a:rPr lang="pl-PL" dirty="0" err="1"/>
              <a:t>fixed</a:t>
            </a:r>
            <a:r>
              <a:rPr lang="pl-PL" dirty="0"/>
              <a:t>,  </a:t>
            </a:r>
            <a:r>
              <a:rPr lang="pl-PL" dirty="0" err="1"/>
              <a:t>should</a:t>
            </a:r>
            <a:r>
              <a:rPr lang="pl-PL" dirty="0"/>
              <a:t> be 0 0</a:t>
            </a:r>
          </a:p>
          <a:p>
            <a:pPr marL="457200" indent="-457200">
              <a:buFont typeface="+mj-lt"/>
              <a:buAutoNum type="arabicPeriod"/>
            </a:pPr>
            <a:r>
              <a:rPr lang="pl-PL" dirty="0"/>
              <a:t>Media </a:t>
            </a:r>
            <a:r>
              <a:rPr lang="pl-PL" dirty="0" err="1"/>
              <a:t>Descriptors</a:t>
            </a:r>
            <a:endParaRPr lang="pl-PL" dirty="0"/>
          </a:p>
          <a:p>
            <a:pPr marL="457200" indent="-457200">
              <a:buFont typeface="+mj-lt"/>
              <a:buAutoNum type="arabicPeriod"/>
            </a:pPr>
            <a:r>
              <a:rPr lang="pl-PL" dirty="0" err="1"/>
              <a:t>Attributes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0432333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SDP – </a:t>
            </a:r>
            <a:r>
              <a:rPr lang="pl-PL" dirty="0" err="1">
                <a:solidFill>
                  <a:schemeClr val="tx1"/>
                </a:solidFill>
              </a:rPr>
              <a:t>other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keys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089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 err="1"/>
              <a:t>WebRTC</a:t>
            </a:r>
            <a:r>
              <a:rPr lang="pl-PL" dirty="0"/>
              <a:t> agent </a:t>
            </a:r>
            <a:r>
              <a:rPr lang="pl-PL" dirty="0" err="1"/>
              <a:t>uses</a:t>
            </a:r>
            <a:r>
              <a:rPr lang="pl-PL" dirty="0"/>
              <a:t> </a:t>
            </a:r>
            <a:r>
              <a:rPr lang="pl-PL" dirty="0" err="1"/>
              <a:t>few</a:t>
            </a:r>
            <a:r>
              <a:rPr lang="pl-PL" dirty="0"/>
              <a:t> </a:t>
            </a:r>
            <a:r>
              <a:rPr lang="pl-PL" dirty="0" err="1"/>
              <a:t>additional</a:t>
            </a:r>
            <a:r>
              <a:rPr lang="pl-PL" dirty="0"/>
              <a:t> SDP </a:t>
            </a:r>
            <a:r>
              <a:rPr lang="pl-PL" dirty="0" err="1"/>
              <a:t>attributes</a:t>
            </a:r>
            <a:r>
              <a:rPr lang="pl-PL" dirty="0"/>
              <a:t>, </a:t>
            </a:r>
            <a:r>
              <a:rPr lang="pl-PL" dirty="0" err="1"/>
              <a:t>including</a:t>
            </a:r>
            <a:r>
              <a:rPr lang="pl-PL" dirty="0"/>
              <a:t> </a:t>
            </a:r>
            <a:r>
              <a:rPr lang="pl-PL" b="1" dirty="0" err="1"/>
              <a:t>group</a:t>
            </a:r>
            <a:r>
              <a:rPr lang="pl-PL" dirty="0"/>
              <a:t>, </a:t>
            </a:r>
            <a:r>
              <a:rPr lang="pl-PL" b="1" dirty="0"/>
              <a:t>fingerprint:sha-256</a:t>
            </a:r>
            <a:r>
              <a:rPr lang="pl-PL" dirty="0"/>
              <a:t>, </a:t>
            </a:r>
            <a:r>
              <a:rPr lang="pl-PL" b="1" dirty="0"/>
              <a:t>setup</a:t>
            </a:r>
            <a:r>
              <a:rPr lang="pl-PL" dirty="0"/>
              <a:t>, </a:t>
            </a:r>
            <a:r>
              <a:rPr lang="pl-PL" b="1" dirty="0" err="1"/>
              <a:t>mid</a:t>
            </a:r>
            <a:r>
              <a:rPr lang="pl-PL" dirty="0"/>
              <a:t>, </a:t>
            </a:r>
            <a:r>
              <a:rPr lang="pl-PL" b="1" dirty="0" err="1"/>
              <a:t>ice-ufrag</a:t>
            </a:r>
            <a:r>
              <a:rPr lang="pl-PL" dirty="0"/>
              <a:t>, </a:t>
            </a:r>
            <a:r>
              <a:rPr lang="pl-PL" b="1" dirty="0" err="1"/>
              <a:t>ice-pwd</a:t>
            </a:r>
            <a:r>
              <a:rPr lang="pl-PL" dirty="0"/>
              <a:t>, </a:t>
            </a:r>
            <a:r>
              <a:rPr lang="pl-PL" b="1" dirty="0" err="1"/>
              <a:t>rtpmap</a:t>
            </a:r>
            <a:r>
              <a:rPr lang="pl-PL" dirty="0"/>
              <a:t>, </a:t>
            </a:r>
            <a:r>
              <a:rPr lang="pl-PL" b="1" dirty="0" err="1"/>
              <a:t>fmtp</a:t>
            </a:r>
            <a:r>
              <a:rPr lang="pl-PL" dirty="0"/>
              <a:t>, </a:t>
            </a:r>
            <a:r>
              <a:rPr lang="pl-PL" b="1" dirty="0" err="1"/>
              <a:t>ssrc</a:t>
            </a:r>
            <a:r>
              <a:rPr lang="pl-PL" dirty="0"/>
              <a:t>, </a:t>
            </a:r>
            <a:r>
              <a:rPr lang="pl-PL" b="1" dirty="0" err="1"/>
              <a:t>label</a:t>
            </a:r>
            <a:r>
              <a:rPr lang="pl-PL" dirty="0"/>
              <a:t> and </a:t>
            </a:r>
            <a:r>
              <a:rPr lang="pl-PL" b="1" dirty="0" err="1"/>
              <a:t>candidate</a:t>
            </a:r>
            <a:r>
              <a:rPr lang="pl-PL" b="1" dirty="0"/>
              <a:t>. </a:t>
            </a:r>
          </a:p>
          <a:p>
            <a:pPr marL="0" indent="0">
              <a:buNone/>
            </a:pPr>
            <a:endParaRPr lang="pl-PL" b="1" dirty="0"/>
          </a:p>
          <a:p>
            <a:pPr marL="0" indent="0">
              <a:buNone/>
            </a:pPr>
            <a:r>
              <a:rPr lang="pl-PL" dirty="0"/>
              <a:t>The most </a:t>
            </a:r>
            <a:r>
              <a:rPr lang="pl-PL" dirty="0" err="1"/>
              <a:t>interesting</a:t>
            </a:r>
            <a:r>
              <a:rPr lang="pl-PL" dirty="0"/>
              <a:t> for </a:t>
            </a:r>
            <a:r>
              <a:rPr lang="pl-PL" dirty="0" err="1"/>
              <a:t>us</a:t>
            </a:r>
            <a:r>
              <a:rPr lang="pl-PL" dirty="0"/>
              <a:t> </a:t>
            </a:r>
            <a:r>
              <a:rPr lang="pl-PL" dirty="0" err="1"/>
              <a:t>will</a:t>
            </a:r>
            <a:r>
              <a:rPr lang="pl-PL" dirty="0"/>
              <a:t> be the </a:t>
            </a:r>
            <a:r>
              <a:rPr lang="pl-PL" dirty="0" err="1"/>
              <a:t>Candidate</a:t>
            </a:r>
            <a:r>
              <a:rPr lang="pl-PL" dirty="0"/>
              <a:t>. It </a:t>
            </a:r>
            <a:r>
              <a:rPr lang="pl-PL" dirty="0" err="1"/>
              <a:t>is</a:t>
            </a:r>
            <a:r>
              <a:rPr lang="pl-PL" dirty="0"/>
              <a:t> one of the </a:t>
            </a:r>
            <a:r>
              <a:rPr lang="pl-PL" dirty="0" err="1"/>
              <a:t>many</a:t>
            </a:r>
            <a:r>
              <a:rPr lang="pl-PL" dirty="0"/>
              <a:t> </a:t>
            </a:r>
            <a:r>
              <a:rPr lang="pl-PL" dirty="0" err="1"/>
              <a:t>possible</a:t>
            </a:r>
            <a:r>
              <a:rPr lang="pl-PL" dirty="0"/>
              <a:t> </a:t>
            </a:r>
            <a:r>
              <a:rPr lang="pl-PL" dirty="0" err="1"/>
              <a:t>addresses</a:t>
            </a:r>
            <a:r>
              <a:rPr lang="pl-PL" dirty="0"/>
              <a:t> of the </a:t>
            </a:r>
            <a:r>
              <a:rPr lang="pl-PL" dirty="0" err="1"/>
              <a:t>WebRTC</a:t>
            </a:r>
            <a:r>
              <a:rPr lang="pl-PL" dirty="0"/>
              <a:t> agent. It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sent</a:t>
            </a:r>
            <a:r>
              <a:rPr lang="pl-PL" dirty="0"/>
              <a:t> </a:t>
            </a:r>
            <a:r>
              <a:rPr lang="pl-PL" dirty="0" err="1"/>
              <a:t>over</a:t>
            </a:r>
            <a:r>
              <a:rPr lang="pl-PL" dirty="0"/>
              <a:t> SDP as </a:t>
            </a:r>
            <a:r>
              <a:rPr lang="pl-PL" dirty="0" err="1"/>
              <a:t>follows</a:t>
            </a:r>
            <a:r>
              <a:rPr lang="pl-PL" dirty="0"/>
              <a:t>:</a:t>
            </a:r>
            <a:br>
              <a:rPr lang="pl-PL" dirty="0"/>
            </a:br>
            <a:br>
              <a:rPr lang="pl-PL" dirty="0"/>
            </a:br>
            <a:r>
              <a:rPr lang="pl-PL" dirty="0"/>
              <a:t>a=</a:t>
            </a:r>
            <a:r>
              <a:rPr lang="pl-PL" dirty="0" err="1"/>
              <a:t>candidate:foundation</a:t>
            </a:r>
            <a:r>
              <a:rPr lang="pl-PL" dirty="0"/>
              <a:t> 1 </a:t>
            </a:r>
            <a:r>
              <a:rPr lang="pl-PL" dirty="0" err="1"/>
              <a:t>udp</a:t>
            </a:r>
            <a:r>
              <a:rPr lang="pl-PL" dirty="0"/>
              <a:t> 2130706431 192.168.1.1 53165 typ host </a:t>
            </a:r>
            <a:r>
              <a:rPr lang="pl-PL" dirty="0" err="1"/>
              <a:t>generation</a:t>
            </a:r>
            <a:r>
              <a:rPr lang="pl-PL" dirty="0"/>
              <a:t> 0</a:t>
            </a:r>
            <a:br>
              <a:rPr lang="pl-PL" dirty="0"/>
            </a:br>
            <a:r>
              <a:rPr lang="pl-PL" dirty="0"/>
              <a:t>a=</a:t>
            </a:r>
            <a:r>
              <a:rPr lang="pl-PL" dirty="0" err="1"/>
              <a:t>candidate:foundation</a:t>
            </a:r>
            <a:r>
              <a:rPr lang="pl-PL" dirty="0"/>
              <a:t> 1 </a:t>
            </a:r>
            <a:r>
              <a:rPr lang="pl-PL" dirty="0" err="1"/>
              <a:t>udp</a:t>
            </a:r>
            <a:r>
              <a:rPr lang="pl-PL" dirty="0"/>
              <a:t> 1694498815 1.2.3.4 57336 typ </a:t>
            </a:r>
            <a:r>
              <a:rPr lang="pl-PL" dirty="0" err="1"/>
              <a:t>srflx</a:t>
            </a:r>
            <a:r>
              <a:rPr lang="pl-PL" dirty="0"/>
              <a:t> </a:t>
            </a:r>
            <a:r>
              <a:rPr lang="pl-PL" dirty="0" err="1"/>
              <a:t>raddr</a:t>
            </a:r>
            <a:r>
              <a:rPr lang="pl-PL" dirty="0"/>
              <a:t> 0.0.0.0 </a:t>
            </a:r>
            <a:r>
              <a:rPr lang="pl-PL" dirty="0" err="1"/>
              <a:t>rport</a:t>
            </a:r>
            <a:r>
              <a:rPr lang="pl-PL" dirty="0"/>
              <a:t> 57336 </a:t>
            </a:r>
            <a:r>
              <a:rPr lang="pl-PL" dirty="0" err="1"/>
              <a:t>generation</a:t>
            </a:r>
            <a:r>
              <a:rPr lang="pl-PL" dirty="0"/>
              <a:t> 0</a:t>
            </a:r>
            <a:br>
              <a:rPr lang="pl-PL" dirty="0"/>
            </a:br>
            <a:r>
              <a:rPr lang="pl-PL" dirty="0"/>
              <a:t>a=end-of-</a:t>
            </a:r>
            <a:r>
              <a:rPr lang="pl-PL" dirty="0" err="1"/>
              <a:t>candidates</a:t>
            </a:r>
            <a:endParaRPr lang="pl-PL" dirty="0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5E27D2B4-1586-4FD1-877A-CDB7EF30731B}"/>
              </a:ext>
            </a:extLst>
          </p:cNvPr>
          <p:cNvSpPr txBox="1">
            <a:spLocks/>
          </p:cNvSpPr>
          <p:nvPr/>
        </p:nvSpPr>
        <p:spPr>
          <a:xfrm>
            <a:off x="5275580" y="1845734"/>
            <a:ext cx="3220720" cy="40089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6231709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P2P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08966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WebRTC</a:t>
            </a:r>
            <a:r>
              <a:rPr lang="pl-PL" dirty="0"/>
              <a:t> </a:t>
            </a:r>
            <a:r>
              <a:rPr lang="pl-PL" dirty="0" err="1"/>
              <a:t>doens’t</a:t>
            </a:r>
            <a:r>
              <a:rPr lang="pl-PL" dirty="0"/>
              <a:t> </a:t>
            </a:r>
            <a:r>
              <a:rPr lang="pl-PL" dirty="0" err="1"/>
              <a:t>use</a:t>
            </a:r>
            <a:r>
              <a:rPr lang="pl-PL" dirty="0"/>
              <a:t> a </a:t>
            </a:r>
            <a:r>
              <a:rPr lang="pl-PL" dirty="0" err="1"/>
              <a:t>client</a:t>
            </a:r>
            <a:r>
              <a:rPr lang="pl-PL" dirty="0"/>
              <a:t>/</a:t>
            </a:r>
            <a:r>
              <a:rPr lang="pl-PL" dirty="0" err="1"/>
              <a:t>server</a:t>
            </a:r>
            <a:r>
              <a:rPr lang="pl-PL" dirty="0"/>
              <a:t> model. </a:t>
            </a:r>
            <a:r>
              <a:rPr lang="pl-PL" dirty="0" err="1"/>
              <a:t>Instead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establishes</a:t>
            </a:r>
            <a:r>
              <a:rPr lang="pl-PL" dirty="0"/>
              <a:t> </a:t>
            </a:r>
            <a:r>
              <a:rPr lang="pl-PL" dirty="0" err="1"/>
              <a:t>peer</a:t>
            </a:r>
            <a:r>
              <a:rPr lang="pl-PL" dirty="0"/>
              <a:t>-to-</a:t>
            </a:r>
            <a:r>
              <a:rPr lang="pl-PL" dirty="0" err="1"/>
              <a:t>peer</a:t>
            </a:r>
            <a:r>
              <a:rPr lang="pl-PL" dirty="0"/>
              <a:t> </a:t>
            </a:r>
            <a:r>
              <a:rPr lang="pl-PL" dirty="0" err="1"/>
              <a:t>connection</a:t>
            </a:r>
            <a:r>
              <a:rPr lang="pl-PL" dirty="0"/>
              <a:t>. In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approach</a:t>
            </a:r>
            <a:r>
              <a:rPr lang="pl-PL" dirty="0"/>
              <a:t> </a:t>
            </a:r>
            <a:r>
              <a:rPr lang="pl-PL" dirty="0" err="1"/>
              <a:t>each</a:t>
            </a:r>
            <a:r>
              <a:rPr lang="pl-PL" dirty="0"/>
              <a:t> </a:t>
            </a:r>
            <a:r>
              <a:rPr lang="pl-PL" dirty="0" err="1"/>
              <a:t>participant</a:t>
            </a:r>
            <a:r>
              <a:rPr lang="pl-PL" dirty="0"/>
              <a:t> of the </a:t>
            </a:r>
            <a:r>
              <a:rPr lang="pl-PL" dirty="0" err="1"/>
              <a:t>call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responsible</a:t>
            </a:r>
            <a:r>
              <a:rPr lang="pl-PL" dirty="0"/>
              <a:t> in </a:t>
            </a:r>
            <a:r>
              <a:rPr lang="pl-PL" dirty="0" err="1"/>
              <a:t>arranging</a:t>
            </a:r>
            <a:r>
              <a:rPr lang="pl-PL" dirty="0"/>
              <a:t> the </a:t>
            </a:r>
            <a:r>
              <a:rPr lang="pl-PL" dirty="0" err="1"/>
              <a:t>connection</a:t>
            </a:r>
            <a:r>
              <a:rPr lang="pl-PL" dirty="0"/>
              <a:t>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/>
              <a:t>To </a:t>
            </a:r>
            <a:r>
              <a:rPr lang="pl-PL" dirty="0" err="1"/>
              <a:t>achieve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, </a:t>
            </a:r>
            <a:r>
              <a:rPr lang="pl-PL" dirty="0" err="1"/>
              <a:t>WebRTC</a:t>
            </a:r>
            <a:r>
              <a:rPr lang="pl-PL" dirty="0"/>
              <a:t> </a:t>
            </a:r>
            <a:r>
              <a:rPr lang="pl-PL" dirty="0" err="1"/>
              <a:t>peer</a:t>
            </a:r>
            <a:r>
              <a:rPr lang="pl-PL" dirty="0"/>
              <a:t> </a:t>
            </a:r>
            <a:r>
              <a:rPr lang="pl-PL" dirty="0" err="1"/>
              <a:t>needs</a:t>
            </a:r>
            <a:r>
              <a:rPr lang="pl-PL" dirty="0"/>
              <a:t> to </a:t>
            </a:r>
            <a:r>
              <a:rPr lang="pl-PL" dirty="0" err="1"/>
              <a:t>gather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required</a:t>
            </a:r>
            <a:r>
              <a:rPr lang="pl-PL" dirty="0"/>
              <a:t> </a:t>
            </a:r>
            <a:r>
              <a:rPr lang="pl-PL" dirty="0" err="1"/>
              <a:t>information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the </a:t>
            </a:r>
            <a:r>
              <a:rPr lang="pl-PL" dirty="0" err="1"/>
              <a:t>local</a:t>
            </a:r>
            <a:r>
              <a:rPr lang="pl-PL" dirty="0"/>
              <a:t> environment and </a:t>
            </a:r>
            <a:r>
              <a:rPr lang="pl-PL" dirty="0" err="1"/>
              <a:t>send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to the </a:t>
            </a:r>
            <a:r>
              <a:rPr lang="pl-PL" dirty="0" err="1"/>
              <a:t>other</a:t>
            </a:r>
            <a:r>
              <a:rPr lang="pl-PL" dirty="0"/>
              <a:t> </a:t>
            </a:r>
            <a:r>
              <a:rPr lang="pl-PL" dirty="0" err="1"/>
              <a:t>peer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peers</a:t>
            </a:r>
            <a:r>
              <a:rPr lang="pl-PL" dirty="0"/>
              <a:t> via </a:t>
            </a:r>
            <a:r>
              <a:rPr lang="pl-PL" dirty="0" err="1"/>
              <a:t>Signaling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Establishing</a:t>
            </a:r>
            <a:r>
              <a:rPr lang="pl-PL" dirty="0"/>
              <a:t> P2P </a:t>
            </a:r>
            <a:r>
              <a:rPr lang="pl-PL" dirty="0" err="1"/>
              <a:t>connection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difficult</a:t>
            </a:r>
            <a:r>
              <a:rPr lang="pl-PL" dirty="0"/>
              <a:t>. Most </a:t>
            </a:r>
            <a:r>
              <a:rPr lang="pl-PL" dirty="0" err="1"/>
              <a:t>often</a:t>
            </a:r>
            <a:r>
              <a:rPr lang="pl-PL" dirty="0"/>
              <a:t> the </a:t>
            </a:r>
            <a:r>
              <a:rPr lang="pl-PL" dirty="0" err="1"/>
              <a:t>peers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located</a:t>
            </a:r>
            <a:r>
              <a:rPr lang="pl-PL" dirty="0"/>
              <a:t> in </a:t>
            </a:r>
            <a:r>
              <a:rPr lang="pl-PL" dirty="0" err="1"/>
              <a:t>different</a:t>
            </a:r>
            <a:r>
              <a:rPr lang="pl-PL" dirty="0"/>
              <a:t> networks, </a:t>
            </a:r>
            <a:r>
              <a:rPr lang="pl-PL" dirty="0" err="1"/>
              <a:t>sometimes</a:t>
            </a:r>
            <a:r>
              <a:rPr lang="pl-PL" dirty="0"/>
              <a:t>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can’t</a:t>
            </a:r>
            <a:r>
              <a:rPr lang="pl-PL" dirty="0"/>
              <a:t> </a:t>
            </a:r>
            <a:r>
              <a:rPr lang="pl-PL" dirty="0" err="1"/>
              <a:t>use</a:t>
            </a:r>
            <a:r>
              <a:rPr lang="pl-PL" dirty="0"/>
              <a:t> the same </a:t>
            </a:r>
            <a:r>
              <a:rPr lang="pl-PL" dirty="0" err="1"/>
              <a:t>protocol</a:t>
            </a:r>
            <a:r>
              <a:rPr lang="pl-PL" dirty="0"/>
              <a:t> (UDP </a:t>
            </a:r>
            <a:r>
              <a:rPr lang="pl-PL" dirty="0" err="1"/>
              <a:t>or</a:t>
            </a:r>
            <a:r>
              <a:rPr lang="pl-PL" dirty="0"/>
              <a:t> TCP)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may</a:t>
            </a:r>
            <a:r>
              <a:rPr lang="pl-PL" dirty="0"/>
              <a:t> </a:t>
            </a:r>
            <a:r>
              <a:rPr lang="pl-PL" dirty="0" err="1"/>
              <a:t>use</a:t>
            </a:r>
            <a:r>
              <a:rPr lang="pl-PL" dirty="0"/>
              <a:t> </a:t>
            </a:r>
            <a:r>
              <a:rPr lang="pl-PL" dirty="0" err="1"/>
              <a:t>different</a:t>
            </a:r>
            <a:r>
              <a:rPr lang="pl-PL" dirty="0"/>
              <a:t> IP </a:t>
            </a:r>
            <a:r>
              <a:rPr lang="pl-PL" dirty="0" err="1"/>
              <a:t>versions</a:t>
            </a:r>
            <a:r>
              <a:rPr lang="pl-PL" dirty="0"/>
              <a:t> (IP4 </a:t>
            </a:r>
            <a:r>
              <a:rPr lang="pl-PL" dirty="0" err="1"/>
              <a:t>or</a:t>
            </a:r>
            <a:r>
              <a:rPr lang="pl-PL" dirty="0"/>
              <a:t> IP6)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Despite</a:t>
            </a:r>
            <a:r>
              <a:rPr lang="pl-PL" dirty="0"/>
              <a:t> </a:t>
            </a:r>
            <a:r>
              <a:rPr lang="pl-PL" dirty="0" err="1"/>
              <a:t>these</a:t>
            </a:r>
            <a:r>
              <a:rPr lang="pl-PL" dirty="0"/>
              <a:t> </a:t>
            </a:r>
            <a:r>
              <a:rPr lang="pl-PL" dirty="0" err="1"/>
              <a:t>difficulties</a:t>
            </a:r>
            <a:r>
              <a:rPr lang="pl-PL" dirty="0"/>
              <a:t>, P2P </a:t>
            </a:r>
            <a:r>
              <a:rPr lang="pl-PL" dirty="0" err="1"/>
              <a:t>connection</a:t>
            </a:r>
            <a:r>
              <a:rPr lang="pl-PL" dirty="0"/>
              <a:t> </a:t>
            </a:r>
            <a:r>
              <a:rPr lang="pl-PL" dirty="0" err="1"/>
              <a:t>brings</a:t>
            </a:r>
            <a:r>
              <a:rPr lang="pl-PL" dirty="0"/>
              <a:t> </a:t>
            </a:r>
            <a:r>
              <a:rPr lang="pl-PL" dirty="0" err="1"/>
              <a:t>few</a:t>
            </a:r>
            <a:r>
              <a:rPr lang="pl-PL" dirty="0"/>
              <a:t> </a:t>
            </a:r>
            <a:r>
              <a:rPr lang="pl-PL" dirty="0" err="1"/>
              <a:t>advantages</a:t>
            </a:r>
            <a:r>
              <a:rPr lang="pl-PL" dirty="0"/>
              <a:t> </a:t>
            </a:r>
            <a:r>
              <a:rPr lang="pl-PL" dirty="0" err="1"/>
              <a:t>over</a:t>
            </a:r>
            <a:r>
              <a:rPr lang="pl-PL" dirty="0"/>
              <a:t> </a:t>
            </a:r>
            <a:r>
              <a:rPr lang="pl-PL" dirty="0" err="1"/>
              <a:t>traditional</a:t>
            </a:r>
            <a:r>
              <a:rPr lang="pl-PL" dirty="0"/>
              <a:t> </a:t>
            </a:r>
            <a:r>
              <a:rPr lang="pl-PL" dirty="0" err="1"/>
              <a:t>client</a:t>
            </a:r>
            <a:r>
              <a:rPr lang="pl-PL" dirty="0"/>
              <a:t>/</a:t>
            </a:r>
            <a:r>
              <a:rPr lang="pl-PL" dirty="0" err="1"/>
              <a:t>server</a:t>
            </a:r>
            <a:r>
              <a:rPr lang="pl-PL" dirty="0"/>
              <a:t> </a:t>
            </a:r>
            <a:r>
              <a:rPr lang="pl-PL" dirty="0" err="1"/>
              <a:t>connection</a:t>
            </a:r>
            <a:r>
              <a:rPr lang="pl-PL" dirty="0"/>
              <a:t>:</a:t>
            </a:r>
          </a:p>
          <a:p>
            <a:pPr lvl="1">
              <a:buFont typeface="Wingdings" panose="05000000000000000000" pitchFamily="2" charset="2"/>
              <a:buChar char="v"/>
            </a:pPr>
            <a:r>
              <a:rPr lang="pl-PL" dirty="0" err="1"/>
              <a:t>Reduced</a:t>
            </a:r>
            <a:r>
              <a:rPr lang="pl-PL" dirty="0"/>
              <a:t> </a:t>
            </a:r>
            <a:r>
              <a:rPr lang="pl-PL" dirty="0" err="1"/>
              <a:t>bandwith</a:t>
            </a:r>
            <a:r>
              <a:rPr lang="pl-PL" dirty="0"/>
              <a:t> </a:t>
            </a:r>
            <a:r>
              <a:rPr lang="pl-PL" dirty="0" err="1"/>
              <a:t>cost</a:t>
            </a:r>
            <a:r>
              <a:rPr lang="pl-PL" dirty="0"/>
              <a:t> –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no </a:t>
            </a:r>
            <a:r>
              <a:rPr lang="pl-PL" dirty="0" err="1"/>
              <a:t>need</a:t>
            </a:r>
            <a:r>
              <a:rPr lang="pl-PL" dirty="0"/>
              <a:t> to </a:t>
            </a:r>
            <a:r>
              <a:rPr lang="pl-PL" dirty="0" err="1"/>
              <a:t>maintain</a:t>
            </a:r>
            <a:r>
              <a:rPr lang="pl-PL" dirty="0"/>
              <a:t> a </a:t>
            </a:r>
            <a:r>
              <a:rPr lang="pl-PL" dirty="0" err="1"/>
              <a:t>powerfull</a:t>
            </a:r>
            <a:r>
              <a:rPr lang="pl-PL" dirty="0"/>
              <a:t> </a:t>
            </a:r>
            <a:r>
              <a:rPr lang="pl-PL" dirty="0" err="1"/>
              <a:t>server</a:t>
            </a:r>
            <a:endParaRPr lang="pl-PL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pl-PL" dirty="0"/>
              <a:t>Lower </a:t>
            </a:r>
            <a:r>
              <a:rPr lang="pl-PL" dirty="0" err="1"/>
              <a:t>latency</a:t>
            </a:r>
            <a:r>
              <a:rPr lang="pl-PL" dirty="0"/>
              <a:t> – </a:t>
            </a:r>
            <a:r>
              <a:rPr lang="pl-PL" dirty="0" err="1"/>
              <a:t>direct</a:t>
            </a:r>
            <a:r>
              <a:rPr lang="pl-PL" dirty="0"/>
              <a:t> </a:t>
            </a:r>
            <a:r>
              <a:rPr lang="pl-PL" dirty="0" err="1"/>
              <a:t>communication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usually</a:t>
            </a:r>
            <a:r>
              <a:rPr lang="pl-PL" dirty="0"/>
              <a:t> </a:t>
            </a:r>
            <a:r>
              <a:rPr lang="pl-PL" dirty="0" err="1"/>
              <a:t>faster</a:t>
            </a:r>
            <a:endParaRPr lang="pl-PL" dirty="0"/>
          </a:p>
          <a:p>
            <a:pPr lvl="1">
              <a:buFont typeface="Wingdings" panose="05000000000000000000" pitchFamily="2" charset="2"/>
              <a:buChar char="v"/>
            </a:pPr>
            <a:r>
              <a:rPr lang="pl-PL" dirty="0" err="1"/>
              <a:t>Secure</a:t>
            </a:r>
            <a:r>
              <a:rPr lang="pl-PL" dirty="0"/>
              <a:t> E2E – data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sent</a:t>
            </a:r>
            <a:r>
              <a:rPr lang="pl-PL" dirty="0"/>
              <a:t> </a:t>
            </a:r>
            <a:r>
              <a:rPr lang="pl-PL" dirty="0" err="1"/>
              <a:t>directly</a:t>
            </a:r>
            <a:r>
              <a:rPr lang="pl-PL" dirty="0"/>
              <a:t> to the </a:t>
            </a:r>
            <a:r>
              <a:rPr lang="pl-PL" dirty="0" err="1"/>
              <a:t>peers</a:t>
            </a:r>
            <a:r>
              <a:rPr lang="pl-PL" dirty="0"/>
              <a:t>,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no </a:t>
            </a:r>
            <a:r>
              <a:rPr lang="pl-PL" dirty="0" err="1"/>
              <a:t>risk</a:t>
            </a:r>
            <a:r>
              <a:rPr lang="pl-PL" dirty="0"/>
              <a:t> of </a:t>
            </a:r>
            <a:r>
              <a:rPr lang="pl-PL" dirty="0" err="1"/>
              <a:t>capturing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on the </a:t>
            </a:r>
            <a:r>
              <a:rPr lang="pl-PL" dirty="0" err="1"/>
              <a:t>server</a:t>
            </a:r>
            <a:endParaRPr lang="pl-PL" dirty="0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5E27D2B4-1586-4FD1-877A-CDB7EF30731B}"/>
              </a:ext>
            </a:extLst>
          </p:cNvPr>
          <p:cNvSpPr txBox="1">
            <a:spLocks/>
          </p:cNvSpPr>
          <p:nvPr/>
        </p:nvSpPr>
        <p:spPr>
          <a:xfrm>
            <a:off x="5275580" y="1845734"/>
            <a:ext cx="3220720" cy="40089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8562125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P2P – </a:t>
            </a:r>
            <a:r>
              <a:rPr lang="pl-PL" dirty="0" err="1">
                <a:solidFill>
                  <a:schemeClr val="tx1"/>
                </a:solidFill>
              </a:rPr>
              <a:t>how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it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works</a:t>
            </a:r>
            <a:r>
              <a:rPr lang="pl-PL" dirty="0">
                <a:solidFill>
                  <a:schemeClr val="tx1"/>
                </a:solidFill>
              </a:rPr>
              <a:t>?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08966"/>
          </a:xfrm>
        </p:spPr>
        <p:txBody>
          <a:bodyPr>
            <a:normAutofit lnSpcReduction="1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pl-PL" dirty="0"/>
              <a:t>P2P </a:t>
            </a:r>
            <a:r>
              <a:rPr lang="pl-PL" dirty="0" err="1"/>
              <a:t>connectivity</a:t>
            </a:r>
            <a:r>
              <a:rPr lang="pl-PL" dirty="0"/>
              <a:t> </a:t>
            </a:r>
            <a:r>
              <a:rPr lang="pl-PL" dirty="0" err="1"/>
              <a:t>between</a:t>
            </a:r>
            <a:r>
              <a:rPr lang="pl-PL" dirty="0"/>
              <a:t> the </a:t>
            </a:r>
            <a:r>
              <a:rPr lang="pl-PL" dirty="0" err="1"/>
              <a:t>participants</a:t>
            </a:r>
            <a:r>
              <a:rPr lang="pl-PL" dirty="0"/>
              <a:t> of the </a:t>
            </a:r>
            <a:r>
              <a:rPr lang="pl-PL" dirty="0" err="1"/>
              <a:t>call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made</a:t>
            </a:r>
            <a:r>
              <a:rPr lang="pl-PL" dirty="0"/>
              <a:t> </a:t>
            </a:r>
            <a:r>
              <a:rPr lang="pl-PL" dirty="0" err="1"/>
              <a:t>using</a:t>
            </a:r>
            <a:r>
              <a:rPr lang="pl-PL" dirty="0"/>
              <a:t> I</a:t>
            </a:r>
            <a:r>
              <a:rPr lang="en-GB" dirty="0" err="1"/>
              <a:t>nteractive</a:t>
            </a:r>
            <a:r>
              <a:rPr lang="en-GB" dirty="0"/>
              <a:t> Connectivity Establishment</a:t>
            </a:r>
            <a:r>
              <a:rPr lang="pl-PL" dirty="0"/>
              <a:t> (ICE) </a:t>
            </a:r>
            <a:r>
              <a:rPr lang="pl-PL" dirty="0" err="1"/>
              <a:t>protocol</a:t>
            </a:r>
            <a:r>
              <a:rPr lang="pl-PL" dirty="0"/>
              <a:t>, </a:t>
            </a:r>
            <a:r>
              <a:rPr lang="pl-PL" dirty="0" err="1"/>
              <a:t>described</a:t>
            </a:r>
            <a:r>
              <a:rPr lang="pl-PL" dirty="0"/>
              <a:t> in </a:t>
            </a:r>
            <a:r>
              <a:rPr lang="pl-PL" dirty="0">
                <a:hlinkClick r:id="rId2"/>
              </a:rPr>
              <a:t>RFC 8845</a:t>
            </a:r>
            <a:r>
              <a:rPr lang="pl-PL" dirty="0"/>
              <a:t>, </a:t>
            </a:r>
            <a:r>
              <a:rPr lang="pl-PL" dirty="0" err="1"/>
              <a:t>another</a:t>
            </a:r>
            <a:r>
              <a:rPr lang="pl-PL" dirty="0"/>
              <a:t> </a:t>
            </a:r>
            <a:r>
              <a:rPr lang="pl-PL" dirty="0" err="1"/>
              <a:t>protocole</a:t>
            </a:r>
            <a:r>
              <a:rPr lang="pl-PL" dirty="0"/>
              <a:t> </a:t>
            </a:r>
            <a:r>
              <a:rPr lang="pl-PL" dirty="0" err="1"/>
              <a:t>older</a:t>
            </a:r>
            <a:r>
              <a:rPr lang="pl-PL" dirty="0"/>
              <a:t> </a:t>
            </a:r>
            <a:r>
              <a:rPr lang="pl-PL" dirty="0" err="1"/>
              <a:t>then</a:t>
            </a:r>
            <a:r>
              <a:rPr lang="pl-PL" dirty="0"/>
              <a:t> </a:t>
            </a:r>
            <a:r>
              <a:rPr lang="pl-PL" dirty="0" err="1"/>
              <a:t>WebRTC</a:t>
            </a:r>
            <a:r>
              <a:rPr lang="pl-PL" dirty="0"/>
              <a:t> (</a:t>
            </a:r>
            <a:r>
              <a:rPr lang="pl-PL" dirty="0" err="1"/>
              <a:t>published</a:t>
            </a:r>
            <a:r>
              <a:rPr lang="pl-PL" dirty="0"/>
              <a:t> in 2010)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/>
              <a:t>The ICE </a:t>
            </a:r>
            <a:r>
              <a:rPr lang="pl-PL" dirty="0" err="1"/>
              <a:t>protocol</a:t>
            </a:r>
            <a:r>
              <a:rPr lang="pl-PL" dirty="0"/>
              <a:t> </a:t>
            </a:r>
            <a:r>
              <a:rPr lang="pl-PL" dirty="0" err="1"/>
              <a:t>tries</a:t>
            </a:r>
            <a:r>
              <a:rPr lang="pl-PL" dirty="0"/>
              <a:t> to </a:t>
            </a:r>
            <a:r>
              <a:rPr lang="pl-PL" dirty="0" err="1"/>
              <a:t>find</a:t>
            </a:r>
            <a:r>
              <a:rPr lang="pl-PL" dirty="0"/>
              <a:t> the </a:t>
            </a:r>
            <a:r>
              <a:rPr lang="pl-PL" dirty="0" err="1"/>
              <a:t>best</a:t>
            </a:r>
            <a:r>
              <a:rPr lang="pl-PL" dirty="0"/>
              <a:t> </a:t>
            </a:r>
            <a:r>
              <a:rPr lang="pl-PL" dirty="0" err="1"/>
              <a:t>way</a:t>
            </a:r>
            <a:r>
              <a:rPr lang="pl-PL" dirty="0"/>
              <a:t> to </a:t>
            </a:r>
            <a:r>
              <a:rPr lang="pl-PL" dirty="0" err="1"/>
              <a:t>communicate</a:t>
            </a:r>
            <a:r>
              <a:rPr lang="pl-PL" dirty="0"/>
              <a:t> </a:t>
            </a:r>
            <a:r>
              <a:rPr lang="pl-PL" dirty="0" err="1"/>
              <a:t>two</a:t>
            </a:r>
            <a:r>
              <a:rPr lang="pl-PL" dirty="0"/>
              <a:t> </a:t>
            </a:r>
            <a:r>
              <a:rPr lang="pl-PL" dirty="0" err="1"/>
              <a:t>peers</a:t>
            </a:r>
            <a:r>
              <a:rPr lang="pl-PL" dirty="0"/>
              <a:t>. </a:t>
            </a:r>
            <a:r>
              <a:rPr lang="pl-PL" dirty="0" err="1"/>
              <a:t>Each</a:t>
            </a:r>
            <a:r>
              <a:rPr lang="pl-PL" dirty="0"/>
              <a:t> </a:t>
            </a:r>
            <a:r>
              <a:rPr lang="pl-PL" dirty="0" err="1"/>
              <a:t>peer</a:t>
            </a:r>
            <a:r>
              <a:rPr lang="pl-PL" dirty="0"/>
              <a:t> </a:t>
            </a:r>
            <a:r>
              <a:rPr lang="pl-PL" dirty="0" err="1"/>
              <a:t>collects</a:t>
            </a:r>
            <a:r>
              <a:rPr lang="pl-PL" dirty="0"/>
              <a:t> and </a:t>
            </a:r>
            <a:r>
              <a:rPr lang="pl-PL" dirty="0" err="1"/>
              <a:t>publishes</a:t>
            </a:r>
            <a:r>
              <a:rPr lang="pl-PL" dirty="0"/>
              <a:t> the </a:t>
            </a:r>
            <a:r>
              <a:rPr lang="pl-PL" dirty="0" err="1"/>
              <a:t>ways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reachable</a:t>
            </a:r>
            <a:r>
              <a:rPr lang="pl-PL" dirty="0"/>
              <a:t>. The list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known</a:t>
            </a:r>
            <a:r>
              <a:rPr lang="pl-PL" dirty="0"/>
              <a:t> as list of </a:t>
            </a:r>
            <a:r>
              <a:rPr lang="pl-PL" b="1" dirty="0" err="1"/>
              <a:t>candidates</a:t>
            </a:r>
            <a:r>
              <a:rPr lang="pl-PL" dirty="0"/>
              <a:t>. A </a:t>
            </a:r>
            <a:r>
              <a:rPr lang="pl-PL" b="1" dirty="0" err="1"/>
              <a:t>candidate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essentialy</a:t>
            </a:r>
            <a:r>
              <a:rPr lang="pl-PL" dirty="0"/>
              <a:t> a transport </a:t>
            </a:r>
            <a:r>
              <a:rPr lang="pl-PL" dirty="0" err="1"/>
              <a:t>address</a:t>
            </a:r>
            <a:r>
              <a:rPr lang="pl-PL" dirty="0"/>
              <a:t> of the </a:t>
            </a:r>
            <a:r>
              <a:rPr lang="pl-PL" dirty="0" err="1"/>
              <a:t>peer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believies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reachable</a:t>
            </a:r>
            <a:r>
              <a:rPr lang="pl-PL" dirty="0"/>
              <a:t>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Candidates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sent</a:t>
            </a:r>
            <a:r>
              <a:rPr lang="pl-PL" dirty="0"/>
              <a:t> to </a:t>
            </a:r>
            <a:r>
              <a:rPr lang="pl-PL" dirty="0" err="1"/>
              <a:t>peers</a:t>
            </a:r>
            <a:r>
              <a:rPr lang="pl-PL" dirty="0"/>
              <a:t> via SDP. </a:t>
            </a:r>
            <a:r>
              <a:rPr lang="en-GB" dirty="0"/>
              <a:t>These routes are known as </a:t>
            </a:r>
            <a:r>
              <a:rPr lang="en-GB" b="1" dirty="0"/>
              <a:t>Candidate Pairs</a:t>
            </a:r>
            <a:r>
              <a:rPr lang="en-GB" dirty="0"/>
              <a:t>, which is a pairing of a local and remote transport address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Later</a:t>
            </a:r>
            <a:r>
              <a:rPr lang="pl-PL" dirty="0"/>
              <a:t> on, ICE </a:t>
            </a:r>
            <a:r>
              <a:rPr lang="pl-PL" dirty="0" err="1"/>
              <a:t>determines</a:t>
            </a:r>
            <a:r>
              <a:rPr lang="pl-PL" dirty="0"/>
              <a:t> the </a:t>
            </a:r>
            <a:r>
              <a:rPr lang="pl-PL" dirty="0" err="1"/>
              <a:t>best</a:t>
            </a:r>
            <a:r>
              <a:rPr lang="pl-PL" dirty="0"/>
              <a:t> </a:t>
            </a:r>
            <a:r>
              <a:rPr lang="pl-PL" dirty="0" err="1"/>
              <a:t>pairs</a:t>
            </a:r>
            <a:r>
              <a:rPr lang="pl-PL" dirty="0"/>
              <a:t> of the </a:t>
            </a:r>
            <a:r>
              <a:rPr lang="pl-PL" dirty="0" err="1"/>
              <a:t>candidates</a:t>
            </a:r>
            <a:r>
              <a:rPr lang="pl-PL" dirty="0"/>
              <a:t> </a:t>
            </a:r>
            <a:r>
              <a:rPr lang="pl-PL" dirty="0" err="1"/>
              <a:t>based</a:t>
            </a:r>
            <a:r>
              <a:rPr lang="pl-PL" dirty="0"/>
              <a:t> on the ICE ping </a:t>
            </a:r>
            <a:r>
              <a:rPr lang="pl-PL" dirty="0" err="1"/>
              <a:t>packets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/>
              <a:t>The </a:t>
            </a:r>
            <a:r>
              <a:rPr lang="pl-PL" dirty="0" err="1"/>
              <a:t>best</a:t>
            </a:r>
            <a:r>
              <a:rPr lang="pl-PL" dirty="0"/>
              <a:t> </a:t>
            </a:r>
            <a:r>
              <a:rPr lang="pl-PL" dirty="0" err="1"/>
              <a:t>pair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used</a:t>
            </a:r>
            <a:r>
              <a:rPr lang="pl-PL" dirty="0"/>
              <a:t> by the </a:t>
            </a:r>
            <a:r>
              <a:rPr lang="pl-PL" dirty="0" err="1"/>
              <a:t>WebRTC</a:t>
            </a:r>
            <a:r>
              <a:rPr lang="pl-PL" dirty="0"/>
              <a:t> agent for a </a:t>
            </a:r>
            <a:r>
              <a:rPr lang="pl-PL" dirty="0" err="1"/>
              <a:t>main</a:t>
            </a:r>
            <a:r>
              <a:rPr lang="pl-PL" dirty="0"/>
              <a:t> </a:t>
            </a:r>
            <a:r>
              <a:rPr lang="pl-PL" dirty="0" err="1"/>
              <a:t>communication</a:t>
            </a:r>
            <a:r>
              <a:rPr lang="pl-PL" dirty="0"/>
              <a:t> </a:t>
            </a:r>
            <a:r>
              <a:rPr lang="pl-PL" dirty="0" err="1"/>
              <a:t>route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During</a:t>
            </a:r>
            <a:r>
              <a:rPr lang="pl-PL" dirty="0"/>
              <a:t> the </a:t>
            </a:r>
            <a:r>
              <a:rPr lang="pl-PL" dirty="0" err="1"/>
              <a:t>call</a:t>
            </a:r>
            <a:r>
              <a:rPr lang="pl-PL" dirty="0"/>
              <a:t>, ICE </a:t>
            </a:r>
            <a:r>
              <a:rPr lang="pl-PL" dirty="0" err="1"/>
              <a:t>constantly</a:t>
            </a:r>
            <a:r>
              <a:rPr lang="pl-PL" dirty="0"/>
              <a:t> </a:t>
            </a:r>
            <a:r>
              <a:rPr lang="pl-PL" dirty="0" err="1"/>
              <a:t>maintains</a:t>
            </a:r>
            <a:r>
              <a:rPr lang="pl-PL" dirty="0"/>
              <a:t> list of </a:t>
            </a:r>
            <a:r>
              <a:rPr lang="pl-PL" dirty="0" err="1"/>
              <a:t>possible</a:t>
            </a:r>
            <a:r>
              <a:rPr lang="pl-PL" dirty="0"/>
              <a:t> </a:t>
            </a:r>
            <a:r>
              <a:rPr lang="pl-PL" dirty="0" err="1"/>
              <a:t>candidate</a:t>
            </a:r>
            <a:r>
              <a:rPr lang="pl-PL" dirty="0"/>
              <a:t> </a:t>
            </a:r>
            <a:r>
              <a:rPr lang="pl-PL" dirty="0" err="1"/>
              <a:t>pairs</a:t>
            </a:r>
            <a:r>
              <a:rPr lang="pl-PL" dirty="0"/>
              <a:t>. It </a:t>
            </a:r>
            <a:r>
              <a:rPr lang="pl-PL" dirty="0" err="1"/>
              <a:t>allows</a:t>
            </a:r>
            <a:r>
              <a:rPr lang="pl-PL" dirty="0"/>
              <a:t> </a:t>
            </a:r>
            <a:r>
              <a:rPr lang="pl-PL" dirty="0" err="1"/>
              <a:t>WebRTC</a:t>
            </a:r>
            <a:r>
              <a:rPr lang="pl-PL" dirty="0"/>
              <a:t> to </a:t>
            </a:r>
            <a:r>
              <a:rPr lang="pl-PL" dirty="0" err="1"/>
              <a:t>change</a:t>
            </a:r>
            <a:r>
              <a:rPr lang="pl-PL" dirty="0"/>
              <a:t> </a:t>
            </a:r>
            <a:r>
              <a:rPr lang="pl-PL" dirty="0" err="1"/>
              <a:t>communication</a:t>
            </a:r>
            <a:r>
              <a:rPr lang="pl-PL" dirty="0"/>
              <a:t> </a:t>
            </a:r>
            <a:r>
              <a:rPr lang="pl-PL" dirty="0" err="1"/>
              <a:t>route</a:t>
            </a:r>
            <a:r>
              <a:rPr lang="pl-PL" dirty="0"/>
              <a:t> on the </a:t>
            </a:r>
            <a:r>
              <a:rPr lang="pl-PL" dirty="0" err="1"/>
              <a:t>fly</a:t>
            </a:r>
            <a:r>
              <a:rPr lang="pl-PL" dirty="0"/>
              <a:t>, </a:t>
            </a:r>
            <a:r>
              <a:rPr lang="pl-PL" dirty="0" err="1"/>
              <a:t>without</a:t>
            </a:r>
            <a:r>
              <a:rPr lang="pl-PL" dirty="0"/>
              <a:t> </a:t>
            </a:r>
            <a:r>
              <a:rPr lang="pl-PL" dirty="0" err="1"/>
              <a:t>stopping</a:t>
            </a:r>
            <a:r>
              <a:rPr lang="pl-PL" dirty="0"/>
              <a:t> the </a:t>
            </a:r>
            <a:r>
              <a:rPr lang="pl-PL" dirty="0" err="1"/>
              <a:t>connection</a:t>
            </a:r>
            <a:endParaRPr lang="pl-PL" dirty="0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5E27D2B4-1586-4FD1-877A-CDB7EF30731B}"/>
              </a:ext>
            </a:extLst>
          </p:cNvPr>
          <p:cNvSpPr txBox="1">
            <a:spLocks/>
          </p:cNvSpPr>
          <p:nvPr/>
        </p:nvSpPr>
        <p:spPr>
          <a:xfrm>
            <a:off x="5275580" y="1845734"/>
            <a:ext cx="3220720" cy="40089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3368858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P2P – </a:t>
            </a:r>
            <a:r>
              <a:rPr lang="pl-PL" dirty="0" err="1">
                <a:solidFill>
                  <a:schemeClr val="tx1"/>
                </a:solidFill>
              </a:rPr>
              <a:t>challanges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089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Real-</a:t>
            </a:r>
            <a:r>
              <a:rPr lang="pl-PL" dirty="0" err="1"/>
              <a:t>world</a:t>
            </a:r>
            <a:r>
              <a:rPr lang="pl-PL" dirty="0"/>
              <a:t> </a:t>
            </a:r>
            <a:r>
              <a:rPr lang="pl-PL" dirty="0" err="1"/>
              <a:t>peer</a:t>
            </a:r>
            <a:r>
              <a:rPr lang="pl-PL" dirty="0"/>
              <a:t>-to-</a:t>
            </a:r>
            <a:r>
              <a:rPr lang="pl-PL" dirty="0" err="1"/>
              <a:t>peer</a:t>
            </a:r>
            <a:r>
              <a:rPr lang="pl-PL" dirty="0"/>
              <a:t> </a:t>
            </a:r>
            <a:r>
              <a:rPr lang="pl-PL" dirty="0" err="1"/>
              <a:t>communication</a:t>
            </a:r>
            <a:r>
              <a:rPr lang="pl-PL" dirty="0"/>
              <a:t> </a:t>
            </a:r>
            <a:r>
              <a:rPr lang="pl-PL" dirty="0" err="1"/>
              <a:t>faces</a:t>
            </a:r>
            <a:r>
              <a:rPr lang="pl-PL" dirty="0"/>
              <a:t> </a:t>
            </a:r>
            <a:r>
              <a:rPr lang="pl-PL" dirty="0" err="1"/>
              <a:t>many</a:t>
            </a:r>
            <a:r>
              <a:rPr lang="pl-PL" dirty="0"/>
              <a:t> </a:t>
            </a:r>
            <a:r>
              <a:rPr lang="pl-PL" dirty="0" err="1"/>
              <a:t>challenges</a:t>
            </a:r>
            <a:r>
              <a:rPr lang="pl-PL" dirty="0"/>
              <a:t> and </a:t>
            </a:r>
            <a:r>
              <a:rPr lang="pl-PL" dirty="0" err="1"/>
              <a:t>constrains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needs</a:t>
            </a:r>
            <a:r>
              <a:rPr lang="pl-PL" dirty="0"/>
              <a:t> to be </a:t>
            </a:r>
            <a:r>
              <a:rPr lang="pl-PL" dirty="0" err="1"/>
              <a:t>solved</a:t>
            </a:r>
            <a:r>
              <a:rPr lang="pl-PL" dirty="0"/>
              <a:t> in order to </a:t>
            </a:r>
            <a:r>
              <a:rPr lang="pl-PL" dirty="0" err="1"/>
              <a:t>create</a:t>
            </a:r>
            <a:r>
              <a:rPr lang="pl-PL" dirty="0"/>
              <a:t> a </a:t>
            </a:r>
            <a:r>
              <a:rPr lang="pl-PL" dirty="0" err="1"/>
              <a:t>valid</a:t>
            </a:r>
            <a:r>
              <a:rPr lang="pl-PL" dirty="0"/>
              <a:t> </a:t>
            </a:r>
            <a:r>
              <a:rPr lang="pl-PL" dirty="0" err="1"/>
              <a:t>peer</a:t>
            </a:r>
            <a:r>
              <a:rPr lang="pl-PL" dirty="0"/>
              <a:t>-to-</a:t>
            </a:r>
            <a:r>
              <a:rPr lang="pl-PL" dirty="0" err="1"/>
              <a:t>peer</a:t>
            </a:r>
            <a:r>
              <a:rPr lang="pl-PL" dirty="0"/>
              <a:t> </a:t>
            </a:r>
            <a:r>
              <a:rPr lang="pl-PL" dirty="0" err="1"/>
              <a:t>connection</a:t>
            </a:r>
            <a:r>
              <a:rPr lang="pl-PL" dirty="0"/>
              <a:t>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Protocol</a:t>
            </a:r>
            <a:r>
              <a:rPr lang="pl-PL" dirty="0"/>
              <a:t> </a:t>
            </a:r>
            <a:r>
              <a:rPr lang="pl-PL" dirty="0" err="1"/>
              <a:t>restrictions</a:t>
            </a:r>
            <a:r>
              <a:rPr lang="pl-PL" dirty="0"/>
              <a:t> – </a:t>
            </a:r>
            <a:r>
              <a:rPr lang="pl-PL" dirty="0" err="1"/>
              <a:t>some</a:t>
            </a:r>
            <a:r>
              <a:rPr lang="pl-PL" dirty="0"/>
              <a:t> networks </a:t>
            </a:r>
            <a:r>
              <a:rPr lang="pl-PL" dirty="0" err="1"/>
              <a:t>don’t</a:t>
            </a:r>
            <a:r>
              <a:rPr lang="pl-PL" dirty="0"/>
              <a:t> </a:t>
            </a:r>
            <a:r>
              <a:rPr lang="pl-PL" dirty="0" err="1"/>
              <a:t>allow</a:t>
            </a:r>
            <a:r>
              <a:rPr lang="pl-PL" dirty="0"/>
              <a:t> UDP </a:t>
            </a:r>
            <a:r>
              <a:rPr lang="pl-PL" dirty="0" err="1"/>
              <a:t>traffic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. </a:t>
            </a:r>
            <a:r>
              <a:rPr lang="pl-PL" dirty="0" err="1"/>
              <a:t>Some</a:t>
            </a:r>
            <a:r>
              <a:rPr lang="pl-PL" dirty="0"/>
              <a:t> networks </a:t>
            </a:r>
            <a:r>
              <a:rPr lang="pl-PL" dirty="0" err="1"/>
              <a:t>may</a:t>
            </a:r>
            <a:r>
              <a:rPr lang="pl-PL" dirty="0"/>
              <a:t> not </a:t>
            </a:r>
            <a:r>
              <a:rPr lang="pl-PL" dirty="0" err="1"/>
              <a:t>allow</a:t>
            </a:r>
            <a:r>
              <a:rPr lang="pl-PL" dirty="0"/>
              <a:t> TCP </a:t>
            </a:r>
            <a:r>
              <a:rPr lang="pl-PL" dirty="0" err="1"/>
              <a:t>traffic</a:t>
            </a:r>
            <a:r>
              <a:rPr lang="pl-PL" dirty="0"/>
              <a:t>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Firewalls</a:t>
            </a:r>
            <a:r>
              <a:rPr lang="pl-PL" dirty="0"/>
              <a:t> and </a:t>
            </a:r>
            <a:r>
              <a:rPr lang="pl-PL" dirty="0" err="1"/>
              <a:t>packet</a:t>
            </a:r>
            <a:r>
              <a:rPr lang="pl-PL" dirty="0"/>
              <a:t> </a:t>
            </a:r>
            <a:r>
              <a:rPr lang="pl-PL" dirty="0" err="1"/>
              <a:t>inspections</a:t>
            </a:r>
            <a:r>
              <a:rPr lang="pl-PL" dirty="0"/>
              <a:t> – Many networks </a:t>
            </a:r>
            <a:r>
              <a:rPr lang="pl-PL" dirty="0" err="1"/>
              <a:t>may</a:t>
            </a:r>
            <a:r>
              <a:rPr lang="pl-PL" dirty="0"/>
              <a:t> be </a:t>
            </a:r>
            <a:r>
              <a:rPr lang="pl-PL" dirty="0" err="1"/>
              <a:t>protected</a:t>
            </a:r>
            <a:r>
              <a:rPr lang="pl-PL" dirty="0"/>
              <a:t> by </a:t>
            </a:r>
            <a:r>
              <a:rPr lang="pl-PL" dirty="0" err="1"/>
              <a:t>advanced</a:t>
            </a:r>
            <a:r>
              <a:rPr lang="pl-PL" dirty="0"/>
              <a:t> </a:t>
            </a:r>
            <a:r>
              <a:rPr lang="pl-PL" dirty="0" err="1"/>
              <a:t>firewalls</a:t>
            </a:r>
            <a:r>
              <a:rPr lang="pl-PL" dirty="0"/>
              <a:t> and inteligent </a:t>
            </a:r>
            <a:r>
              <a:rPr lang="pl-PL" dirty="0" err="1"/>
              <a:t>deep</a:t>
            </a:r>
            <a:r>
              <a:rPr lang="pl-PL" dirty="0"/>
              <a:t> </a:t>
            </a:r>
            <a:r>
              <a:rPr lang="pl-PL" dirty="0" err="1"/>
              <a:t>packet</a:t>
            </a:r>
            <a:r>
              <a:rPr lang="pl-PL" dirty="0"/>
              <a:t> </a:t>
            </a:r>
            <a:r>
              <a:rPr lang="pl-PL" dirty="0" err="1"/>
              <a:t>inspection</a:t>
            </a:r>
            <a:r>
              <a:rPr lang="pl-PL" dirty="0"/>
              <a:t> software. Many Times,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kind</a:t>
            </a:r>
            <a:r>
              <a:rPr lang="pl-PL" dirty="0"/>
              <a:t> of software </a:t>
            </a:r>
            <a:r>
              <a:rPr lang="pl-PL" dirty="0" err="1"/>
              <a:t>doesn’t</a:t>
            </a:r>
            <a:r>
              <a:rPr lang="pl-PL" dirty="0"/>
              <a:t> </a:t>
            </a:r>
            <a:r>
              <a:rPr lang="pl-PL" dirty="0" err="1"/>
              <a:t>understand</a:t>
            </a:r>
            <a:r>
              <a:rPr lang="pl-PL" dirty="0"/>
              <a:t> </a:t>
            </a:r>
            <a:r>
              <a:rPr lang="pl-PL" dirty="0" err="1"/>
              <a:t>WebRTC</a:t>
            </a:r>
            <a:r>
              <a:rPr lang="pl-PL" dirty="0"/>
              <a:t> </a:t>
            </a:r>
            <a:r>
              <a:rPr lang="pl-PL" dirty="0" err="1"/>
              <a:t>packets</a:t>
            </a:r>
            <a:r>
              <a:rPr lang="pl-PL" dirty="0"/>
              <a:t>,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blocks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. For </a:t>
            </a:r>
            <a:r>
              <a:rPr lang="pl-PL" dirty="0" err="1"/>
              <a:t>example</a:t>
            </a:r>
            <a:r>
              <a:rPr lang="pl-PL" dirty="0"/>
              <a:t> </a:t>
            </a:r>
            <a:r>
              <a:rPr lang="pl-PL" dirty="0" err="1"/>
              <a:t>WebRTC</a:t>
            </a:r>
            <a:r>
              <a:rPr lang="pl-PL" dirty="0"/>
              <a:t> UDP </a:t>
            </a:r>
            <a:r>
              <a:rPr lang="pl-PL" dirty="0" err="1"/>
              <a:t>packet</a:t>
            </a:r>
            <a:r>
              <a:rPr lang="pl-PL" dirty="0"/>
              <a:t> </a:t>
            </a:r>
            <a:r>
              <a:rPr lang="pl-PL" dirty="0" err="1"/>
              <a:t>may</a:t>
            </a:r>
            <a:r>
              <a:rPr lang="pl-PL" dirty="0"/>
              <a:t> be </a:t>
            </a:r>
            <a:r>
              <a:rPr lang="pl-PL" dirty="0" err="1"/>
              <a:t>suspicious</a:t>
            </a:r>
            <a:r>
              <a:rPr lang="pl-PL" dirty="0"/>
              <a:t> and </a:t>
            </a:r>
            <a:r>
              <a:rPr lang="pl-PL" dirty="0" err="1"/>
              <a:t>blocked</a:t>
            </a:r>
            <a:r>
              <a:rPr lang="pl-PL" dirty="0"/>
              <a:t> by the </a:t>
            </a:r>
            <a:r>
              <a:rPr lang="pl-PL" dirty="0" err="1"/>
              <a:t>company</a:t>
            </a:r>
            <a:r>
              <a:rPr lang="pl-PL" dirty="0"/>
              <a:t> firewall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Different</a:t>
            </a:r>
            <a:r>
              <a:rPr lang="pl-PL" dirty="0"/>
              <a:t> network – the most </a:t>
            </a:r>
            <a:r>
              <a:rPr lang="pl-PL" dirty="0" err="1"/>
              <a:t>common</a:t>
            </a:r>
            <a:r>
              <a:rPr lang="pl-PL" dirty="0"/>
              <a:t> </a:t>
            </a:r>
            <a:r>
              <a:rPr lang="pl-PL" dirty="0" err="1"/>
              <a:t>scenario</a:t>
            </a:r>
            <a:r>
              <a:rPr lang="pl-PL" dirty="0"/>
              <a:t>, </a:t>
            </a:r>
            <a:r>
              <a:rPr lang="pl-PL" dirty="0" err="1"/>
              <a:t>because</a:t>
            </a:r>
            <a:r>
              <a:rPr lang="pl-PL" dirty="0"/>
              <a:t> of the </a:t>
            </a:r>
            <a:r>
              <a:rPr lang="pl-PL" dirty="0" err="1"/>
              <a:t>time</a:t>
            </a:r>
            <a:r>
              <a:rPr lang="pl-PL" dirty="0"/>
              <a:t> </a:t>
            </a:r>
            <a:r>
              <a:rPr lang="pl-PL" dirty="0" err="1"/>
              <a:t>peers</a:t>
            </a:r>
            <a:r>
              <a:rPr lang="pl-PL" dirty="0"/>
              <a:t> of the </a:t>
            </a:r>
            <a:r>
              <a:rPr lang="pl-PL" dirty="0" err="1"/>
              <a:t>call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not in the same network. A </a:t>
            </a:r>
            <a:r>
              <a:rPr lang="pl-PL" dirty="0" err="1"/>
              <a:t>typical</a:t>
            </a:r>
            <a:r>
              <a:rPr lang="pl-PL" dirty="0"/>
              <a:t> </a:t>
            </a:r>
            <a:r>
              <a:rPr lang="pl-PL" dirty="0" err="1"/>
              <a:t>call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usually</a:t>
            </a:r>
            <a:r>
              <a:rPr lang="pl-PL" dirty="0"/>
              <a:t> </a:t>
            </a:r>
            <a:r>
              <a:rPr lang="pl-PL" dirty="0" err="1"/>
              <a:t>between</a:t>
            </a:r>
            <a:r>
              <a:rPr lang="pl-PL" dirty="0"/>
              <a:t> </a:t>
            </a:r>
            <a:r>
              <a:rPr lang="pl-PL" dirty="0" err="1"/>
              <a:t>peers</a:t>
            </a:r>
            <a:r>
              <a:rPr lang="pl-PL" dirty="0"/>
              <a:t> in </a:t>
            </a:r>
            <a:r>
              <a:rPr lang="pl-PL" dirty="0" err="1"/>
              <a:t>different</a:t>
            </a:r>
            <a:r>
              <a:rPr lang="pl-PL" dirty="0"/>
              <a:t> networks with no </a:t>
            </a:r>
            <a:r>
              <a:rPr lang="pl-PL" dirty="0" err="1"/>
              <a:t>direct</a:t>
            </a:r>
            <a:r>
              <a:rPr lang="pl-PL" dirty="0"/>
              <a:t> </a:t>
            </a:r>
            <a:r>
              <a:rPr lang="pl-PL" dirty="0" err="1"/>
              <a:t>connectivity</a:t>
            </a:r>
            <a:r>
              <a:rPr lang="pl-PL" dirty="0"/>
              <a:t> </a:t>
            </a:r>
            <a:r>
              <a:rPr lang="pl-PL" dirty="0" err="1"/>
              <a:t>possibilities</a:t>
            </a:r>
            <a:endParaRPr lang="pl-PL" dirty="0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5E27D2B4-1586-4FD1-877A-CDB7EF30731B}"/>
              </a:ext>
            </a:extLst>
          </p:cNvPr>
          <p:cNvSpPr txBox="1">
            <a:spLocks/>
          </p:cNvSpPr>
          <p:nvPr/>
        </p:nvSpPr>
        <p:spPr>
          <a:xfrm>
            <a:off x="5275580" y="1845734"/>
            <a:ext cx="3220720" cy="40089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82740691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P2P – </a:t>
            </a:r>
            <a:r>
              <a:rPr lang="pl-PL" dirty="0" err="1">
                <a:solidFill>
                  <a:schemeClr val="tx1"/>
                </a:solidFill>
              </a:rPr>
              <a:t>different</a:t>
            </a:r>
            <a:r>
              <a:rPr lang="pl-PL" dirty="0">
                <a:solidFill>
                  <a:schemeClr val="tx1"/>
                </a:solidFill>
              </a:rPr>
              <a:t> networks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5E27D2B4-1586-4FD1-877A-CDB7EF30731B}"/>
              </a:ext>
            </a:extLst>
          </p:cNvPr>
          <p:cNvSpPr txBox="1">
            <a:spLocks/>
          </p:cNvSpPr>
          <p:nvPr/>
        </p:nvSpPr>
        <p:spPr>
          <a:xfrm>
            <a:off x="5275580" y="1845734"/>
            <a:ext cx="3220720" cy="40089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en-GB" dirty="0"/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8622EA36-34F1-48F4-AB76-721CE9B35E00}"/>
              </a:ext>
            </a:extLst>
          </p:cNvPr>
          <p:cNvSpPr/>
          <p:nvPr/>
        </p:nvSpPr>
        <p:spPr>
          <a:xfrm>
            <a:off x="961493" y="1997552"/>
            <a:ext cx="4676025" cy="1091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pl-PL" dirty="0"/>
            </a:br>
            <a:br>
              <a:rPr lang="pl-PL" dirty="0"/>
            </a:br>
            <a:r>
              <a:rPr lang="pl-PL" dirty="0"/>
              <a:t>Network A</a:t>
            </a:r>
            <a:endParaRPr lang="en-GB" dirty="0"/>
          </a:p>
        </p:txBody>
      </p:sp>
      <p:sp>
        <p:nvSpPr>
          <p:cNvPr id="6" name="Prostokąt 5">
            <a:extLst>
              <a:ext uri="{FF2B5EF4-FFF2-40B4-BE49-F238E27FC236}">
                <a16:creationId xmlns:a16="http://schemas.microsoft.com/office/drawing/2014/main" id="{AB0101F3-EC61-40CB-BF21-200B2133860B}"/>
              </a:ext>
            </a:extLst>
          </p:cNvPr>
          <p:cNvSpPr/>
          <p:nvPr/>
        </p:nvSpPr>
        <p:spPr>
          <a:xfrm>
            <a:off x="5670550" y="1997552"/>
            <a:ext cx="5455304" cy="1091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pl-PL" dirty="0"/>
            </a:br>
            <a:br>
              <a:rPr lang="pl-PL" dirty="0"/>
            </a:br>
            <a:r>
              <a:rPr lang="pl-PL" dirty="0"/>
              <a:t>Network B</a:t>
            </a:r>
            <a:endParaRPr lang="en-GB" dirty="0"/>
          </a:p>
        </p:txBody>
      </p:sp>
      <p:sp>
        <p:nvSpPr>
          <p:cNvPr id="8" name="Prostokąt: zaokrąglone rogi 7">
            <a:extLst>
              <a:ext uri="{FF2B5EF4-FFF2-40B4-BE49-F238E27FC236}">
                <a16:creationId xmlns:a16="http://schemas.microsoft.com/office/drawing/2014/main" id="{70B391A0-A048-43BC-B88B-04B333A6B940}"/>
              </a:ext>
            </a:extLst>
          </p:cNvPr>
          <p:cNvSpPr/>
          <p:nvPr/>
        </p:nvSpPr>
        <p:spPr>
          <a:xfrm>
            <a:off x="1134170" y="2091739"/>
            <a:ext cx="1247979" cy="313957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Router A</a:t>
            </a:r>
            <a:endParaRPr lang="en-GB" dirty="0"/>
          </a:p>
        </p:txBody>
      </p:sp>
      <p:sp>
        <p:nvSpPr>
          <p:cNvPr id="9" name="Prostokąt: zaokrąglone rogi 8">
            <a:extLst>
              <a:ext uri="{FF2B5EF4-FFF2-40B4-BE49-F238E27FC236}">
                <a16:creationId xmlns:a16="http://schemas.microsoft.com/office/drawing/2014/main" id="{A2B31973-A628-4171-A6F1-909146F52E91}"/>
              </a:ext>
            </a:extLst>
          </p:cNvPr>
          <p:cNvSpPr/>
          <p:nvPr/>
        </p:nvSpPr>
        <p:spPr>
          <a:xfrm>
            <a:off x="5749917" y="2098934"/>
            <a:ext cx="1247979" cy="313957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Router B</a:t>
            </a:r>
            <a:endParaRPr lang="en-GB" dirty="0"/>
          </a:p>
        </p:txBody>
      </p:sp>
      <p:sp>
        <p:nvSpPr>
          <p:cNvPr id="10" name="Prostokąt: zaokrąglone rogi 9">
            <a:extLst>
              <a:ext uri="{FF2B5EF4-FFF2-40B4-BE49-F238E27FC236}">
                <a16:creationId xmlns:a16="http://schemas.microsoft.com/office/drawing/2014/main" id="{FFC0BEAB-A04A-4856-A0EB-5C20882230DD}"/>
              </a:ext>
            </a:extLst>
          </p:cNvPr>
          <p:cNvSpPr/>
          <p:nvPr/>
        </p:nvSpPr>
        <p:spPr>
          <a:xfrm>
            <a:off x="2494548" y="2091739"/>
            <a:ext cx="1201152" cy="537652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400" dirty="0"/>
              <a:t>Peer 1 (192.168.0.1)</a:t>
            </a:r>
            <a:endParaRPr lang="en-GB" sz="1400" dirty="0"/>
          </a:p>
        </p:txBody>
      </p:sp>
      <p:sp>
        <p:nvSpPr>
          <p:cNvPr id="11" name="Prostokąt: zaokrąglone rogi 10">
            <a:extLst>
              <a:ext uri="{FF2B5EF4-FFF2-40B4-BE49-F238E27FC236}">
                <a16:creationId xmlns:a16="http://schemas.microsoft.com/office/drawing/2014/main" id="{CDE17C14-F568-48FE-9E8E-034B6BADF0A0}"/>
              </a:ext>
            </a:extLst>
          </p:cNvPr>
          <p:cNvSpPr/>
          <p:nvPr/>
        </p:nvSpPr>
        <p:spPr>
          <a:xfrm>
            <a:off x="3885064" y="2098934"/>
            <a:ext cx="1201152" cy="537652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400" dirty="0"/>
              <a:t>Peer 2 (192.168.0.2)</a:t>
            </a:r>
            <a:endParaRPr lang="en-GB" sz="1400" dirty="0"/>
          </a:p>
        </p:txBody>
      </p:sp>
      <p:sp>
        <p:nvSpPr>
          <p:cNvPr id="12" name="Prostokąt: zaokrąglone rogi 11">
            <a:extLst>
              <a:ext uri="{FF2B5EF4-FFF2-40B4-BE49-F238E27FC236}">
                <a16:creationId xmlns:a16="http://schemas.microsoft.com/office/drawing/2014/main" id="{45B2A802-9261-44CF-9B86-59E113236D95}"/>
              </a:ext>
            </a:extLst>
          </p:cNvPr>
          <p:cNvSpPr/>
          <p:nvPr/>
        </p:nvSpPr>
        <p:spPr>
          <a:xfrm>
            <a:off x="7262117" y="2047915"/>
            <a:ext cx="1201152" cy="537652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400" dirty="0"/>
              <a:t>Peer 1 (192.168.0.1)</a:t>
            </a:r>
            <a:endParaRPr lang="en-GB" sz="1400" dirty="0"/>
          </a:p>
        </p:txBody>
      </p:sp>
      <p:sp>
        <p:nvSpPr>
          <p:cNvPr id="13" name="Prostokąt: zaokrąglone rogi 12">
            <a:extLst>
              <a:ext uri="{FF2B5EF4-FFF2-40B4-BE49-F238E27FC236}">
                <a16:creationId xmlns:a16="http://schemas.microsoft.com/office/drawing/2014/main" id="{1089693B-18B1-4D03-A36B-27B19BF6AD32}"/>
              </a:ext>
            </a:extLst>
          </p:cNvPr>
          <p:cNvSpPr/>
          <p:nvPr/>
        </p:nvSpPr>
        <p:spPr>
          <a:xfrm>
            <a:off x="8652633" y="2055110"/>
            <a:ext cx="1201152" cy="537652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400" dirty="0"/>
              <a:t>Peer 2 (192.168.0.2)</a:t>
            </a:r>
            <a:endParaRPr lang="en-GB" sz="1400" dirty="0"/>
          </a:p>
        </p:txBody>
      </p:sp>
      <p:sp>
        <p:nvSpPr>
          <p:cNvPr id="14" name="Prostokąt: zaokrąglone rogi 13">
            <a:extLst>
              <a:ext uri="{FF2B5EF4-FFF2-40B4-BE49-F238E27FC236}">
                <a16:creationId xmlns:a16="http://schemas.microsoft.com/office/drawing/2014/main" id="{9248369F-BB8F-4E65-8E7E-C10620F7986A}"/>
              </a:ext>
            </a:extLst>
          </p:cNvPr>
          <p:cNvSpPr/>
          <p:nvPr/>
        </p:nvSpPr>
        <p:spPr>
          <a:xfrm>
            <a:off x="961493" y="3665176"/>
            <a:ext cx="4387850" cy="161290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Public </a:t>
            </a:r>
            <a:r>
              <a:rPr lang="pl-PL" dirty="0" err="1"/>
              <a:t>internet</a:t>
            </a:r>
            <a:endParaRPr lang="en-GB" dirty="0"/>
          </a:p>
        </p:txBody>
      </p:sp>
      <p:cxnSp>
        <p:nvCxnSpPr>
          <p:cNvPr id="16" name="Łącznik prosty ze strzałką 15">
            <a:extLst>
              <a:ext uri="{FF2B5EF4-FFF2-40B4-BE49-F238E27FC236}">
                <a16:creationId xmlns:a16="http://schemas.microsoft.com/office/drawing/2014/main" id="{203530E1-4892-4F0D-A734-A9549D2A694F}"/>
              </a:ext>
            </a:extLst>
          </p:cNvPr>
          <p:cNvCxnSpPr>
            <a:stCxn id="4" idx="2"/>
            <a:endCxn id="14" idx="0"/>
          </p:cNvCxnSpPr>
          <p:nvPr/>
        </p:nvCxnSpPr>
        <p:spPr>
          <a:xfrm flipH="1">
            <a:off x="3155418" y="3088553"/>
            <a:ext cx="144088" cy="57662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cxnSp>
        <p:nvCxnSpPr>
          <p:cNvPr id="18" name="Łącznik prosty ze strzałką 17">
            <a:extLst>
              <a:ext uri="{FF2B5EF4-FFF2-40B4-BE49-F238E27FC236}">
                <a16:creationId xmlns:a16="http://schemas.microsoft.com/office/drawing/2014/main" id="{B48BD4CC-0197-4DCA-B255-91CF7887D0E1}"/>
              </a:ext>
            </a:extLst>
          </p:cNvPr>
          <p:cNvCxnSpPr>
            <a:stCxn id="6" idx="2"/>
            <a:endCxn id="14" idx="0"/>
          </p:cNvCxnSpPr>
          <p:nvPr/>
        </p:nvCxnSpPr>
        <p:spPr>
          <a:xfrm flipH="1">
            <a:off x="3155418" y="3088553"/>
            <a:ext cx="5242784" cy="57662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27" name="pole tekstowe 26">
            <a:extLst>
              <a:ext uri="{FF2B5EF4-FFF2-40B4-BE49-F238E27FC236}">
                <a16:creationId xmlns:a16="http://schemas.microsoft.com/office/drawing/2014/main" id="{E1A3A16B-9DFC-455B-9F30-67D213CF250C}"/>
              </a:ext>
            </a:extLst>
          </p:cNvPr>
          <p:cNvSpPr txBox="1"/>
          <p:nvPr/>
        </p:nvSpPr>
        <p:spPr>
          <a:xfrm>
            <a:off x="5918200" y="3568700"/>
            <a:ext cx="58293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l-PL" dirty="0" err="1"/>
              <a:t>Peers</a:t>
            </a:r>
            <a:r>
              <a:rPr lang="pl-PL" dirty="0"/>
              <a:t> </a:t>
            </a:r>
            <a:r>
              <a:rPr lang="pl-PL" dirty="0" err="1"/>
              <a:t>within</a:t>
            </a:r>
            <a:r>
              <a:rPr lang="pl-PL" dirty="0"/>
              <a:t> the same network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easy</a:t>
            </a:r>
            <a:r>
              <a:rPr lang="pl-PL" dirty="0"/>
              <a:t> to </a:t>
            </a:r>
            <a:r>
              <a:rPr lang="pl-PL" dirty="0" err="1"/>
              <a:t>connect</a:t>
            </a:r>
            <a:r>
              <a:rPr lang="pl-PL" dirty="0"/>
              <a:t>, </a:t>
            </a:r>
            <a:r>
              <a:rPr lang="pl-PL" dirty="0" err="1"/>
              <a:t>communication</a:t>
            </a:r>
            <a:r>
              <a:rPr lang="pl-PL" dirty="0"/>
              <a:t> </a:t>
            </a:r>
            <a:r>
              <a:rPr lang="pl-PL" dirty="0" err="1"/>
              <a:t>between</a:t>
            </a:r>
            <a:r>
              <a:rPr lang="pl-PL" dirty="0"/>
              <a:t> 192.168.0.1 and 192.168.0.2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easy</a:t>
            </a:r>
            <a:r>
              <a:rPr lang="pl-PL" dirty="0"/>
              <a:t> to </a:t>
            </a:r>
            <a:r>
              <a:rPr lang="pl-PL" dirty="0" err="1"/>
              <a:t>perform</a:t>
            </a:r>
            <a:r>
              <a:rPr lang="pl-PL" dirty="0"/>
              <a:t>. </a:t>
            </a:r>
            <a:r>
              <a:rPr lang="pl-PL" dirty="0" err="1"/>
              <a:t>Peers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connect</a:t>
            </a:r>
            <a:r>
              <a:rPr lang="pl-PL" dirty="0"/>
              <a:t> </a:t>
            </a:r>
            <a:r>
              <a:rPr lang="pl-PL" dirty="0" err="1"/>
              <a:t>without</a:t>
            </a:r>
            <a:r>
              <a:rPr lang="pl-PL" dirty="0"/>
              <a:t> </a:t>
            </a:r>
            <a:r>
              <a:rPr lang="pl-PL" dirty="0" err="1"/>
              <a:t>any</a:t>
            </a:r>
            <a:r>
              <a:rPr lang="pl-PL" dirty="0"/>
              <a:t> </a:t>
            </a:r>
            <a:r>
              <a:rPr lang="pl-PL" dirty="0" err="1"/>
              <a:t>additional</a:t>
            </a:r>
            <a:r>
              <a:rPr lang="pl-PL" dirty="0"/>
              <a:t> </a:t>
            </a:r>
            <a:r>
              <a:rPr lang="pl-PL" dirty="0" err="1"/>
              <a:t>help</a:t>
            </a:r>
            <a:endParaRPr lang="pl-PL" dirty="0"/>
          </a:p>
          <a:p>
            <a:pPr algn="just"/>
            <a:endParaRPr lang="pl-PL" dirty="0"/>
          </a:p>
          <a:p>
            <a:pPr algn="just"/>
            <a:r>
              <a:rPr lang="pl-PL" dirty="0" err="1"/>
              <a:t>However</a:t>
            </a:r>
            <a:r>
              <a:rPr lang="pl-PL" dirty="0"/>
              <a:t>, host </a:t>
            </a:r>
            <a:r>
              <a:rPr lang="pl-PL" dirty="0" err="1"/>
              <a:t>using</a:t>
            </a:r>
            <a:r>
              <a:rPr lang="pl-PL" dirty="0"/>
              <a:t> Router A </a:t>
            </a:r>
            <a:r>
              <a:rPr lang="pl-PL" dirty="0" err="1"/>
              <a:t>has</a:t>
            </a:r>
            <a:r>
              <a:rPr lang="pl-PL" dirty="0"/>
              <a:t> no </a:t>
            </a:r>
            <a:r>
              <a:rPr lang="pl-PL" dirty="0" err="1"/>
              <a:t>way</a:t>
            </a:r>
            <a:r>
              <a:rPr lang="pl-PL" dirty="0"/>
              <a:t> to </a:t>
            </a:r>
            <a:r>
              <a:rPr lang="pl-PL" dirty="0" err="1"/>
              <a:t>directly</a:t>
            </a:r>
            <a:r>
              <a:rPr lang="pl-PL" dirty="0"/>
              <a:t> </a:t>
            </a:r>
            <a:r>
              <a:rPr lang="pl-PL" dirty="0" err="1"/>
              <a:t>connect</a:t>
            </a:r>
            <a:r>
              <a:rPr lang="pl-PL" dirty="0"/>
              <a:t> </a:t>
            </a:r>
            <a:r>
              <a:rPr lang="pl-PL" dirty="0" err="1"/>
              <a:t>anything</a:t>
            </a:r>
            <a:r>
              <a:rPr lang="pl-PL" dirty="0"/>
              <a:t> </a:t>
            </a:r>
            <a:r>
              <a:rPr lang="pl-PL" dirty="0" err="1"/>
              <a:t>behind</a:t>
            </a:r>
            <a:r>
              <a:rPr lang="pl-PL" dirty="0"/>
              <a:t> Router B. A host </a:t>
            </a:r>
            <a:r>
              <a:rPr lang="pl-PL" dirty="0" err="1"/>
              <a:t>using</a:t>
            </a:r>
            <a:r>
              <a:rPr lang="pl-PL" dirty="0"/>
              <a:t> Router A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send</a:t>
            </a:r>
            <a:r>
              <a:rPr lang="pl-PL" dirty="0"/>
              <a:t> </a:t>
            </a:r>
            <a:r>
              <a:rPr lang="pl-PL" dirty="0" err="1"/>
              <a:t>traffic</a:t>
            </a:r>
            <a:r>
              <a:rPr lang="pl-PL" dirty="0"/>
              <a:t> go Router B, but </a:t>
            </a:r>
            <a:r>
              <a:rPr lang="pl-PL" dirty="0" err="1"/>
              <a:t>how</a:t>
            </a:r>
            <a:r>
              <a:rPr lang="pl-PL" dirty="0"/>
              <a:t> Router B </a:t>
            </a:r>
            <a:r>
              <a:rPr lang="pl-PL" dirty="0" err="1"/>
              <a:t>would</a:t>
            </a:r>
            <a:r>
              <a:rPr lang="pl-PL" dirty="0"/>
              <a:t> </a:t>
            </a:r>
            <a:r>
              <a:rPr lang="pl-PL" dirty="0" err="1"/>
              <a:t>know</a:t>
            </a:r>
            <a:r>
              <a:rPr lang="pl-PL" dirty="0"/>
              <a:t> to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peer</a:t>
            </a:r>
            <a:r>
              <a:rPr lang="pl-PL" dirty="0"/>
              <a:t> data </a:t>
            </a:r>
            <a:r>
              <a:rPr lang="pl-PL" dirty="0" err="1"/>
              <a:t>should</a:t>
            </a:r>
            <a:r>
              <a:rPr lang="pl-PL" dirty="0"/>
              <a:t> be </a:t>
            </a:r>
            <a:r>
              <a:rPr lang="pl-PL" dirty="0" err="1"/>
              <a:t>forwarded</a:t>
            </a:r>
            <a:r>
              <a:rPr lang="pl-PL" dirty="0"/>
              <a:t> to?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9113270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NAT for the </a:t>
            </a:r>
            <a:r>
              <a:rPr lang="pl-PL" dirty="0" err="1">
                <a:solidFill>
                  <a:schemeClr val="tx1"/>
                </a:solidFill>
              </a:rPr>
              <a:t>resque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1227385"/>
          </a:xfrm>
        </p:spPr>
        <p:txBody>
          <a:bodyPr>
            <a:normAutofit/>
          </a:bodyPr>
          <a:lstStyle/>
          <a:p>
            <a:pPr marL="0" indent="0" algn="just">
              <a:buNone/>
            </a:pPr>
            <a:r>
              <a:rPr lang="pl-PL" dirty="0"/>
              <a:t>NAT (Network </a:t>
            </a:r>
            <a:r>
              <a:rPr lang="pl-PL" dirty="0" err="1"/>
              <a:t>Address</a:t>
            </a:r>
            <a:r>
              <a:rPr lang="pl-PL" dirty="0"/>
              <a:t> </a:t>
            </a:r>
            <a:r>
              <a:rPr lang="pl-PL" dirty="0" err="1"/>
              <a:t>Translation</a:t>
            </a:r>
            <a:r>
              <a:rPr lang="pl-PL" dirty="0"/>
              <a:t>) </a:t>
            </a:r>
            <a:r>
              <a:rPr lang="pl-PL" dirty="0" err="1"/>
              <a:t>is</a:t>
            </a:r>
            <a:r>
              <a:rPr lang="pl-PL" dirty="0"/>
              <a:t> a </a:t>
            </a:r>
            <a:r>
              <a:rPr lang="pl-PL" dirty="0" err="1"/>
              <a:t>method</a:t>
            </a:r>
            <a:r>
              <a:rPr lang="pl-PL" dirty="0"/>
              <a:t> of </a:t>
            </a:r>
            <a:r>
              <a:rPr lang="pl-PL" dirty="0" err="1"/>
              <a:t>sending</a:t>
            </a:r>
            <a:r>
              <a:rPr lang="pl-PL" dirty="0"/>
              <a:t> network </a:t>
            </a:r>
            <a:r>
              <a:rPr lang="pl-PL" dirty="0" err="1"/>
              <a:t>traffic</a:t>
            </a:r>
            <a:r>
              <a:rPr lang="pl-PL" dirty="0"/>
              <a:t> </a:t>
            </a:r>
            <a:r>
              <a:rPr lang="en-GB" dirty="0"/>
              <a:t>through a router that involves changing the source or destination IP addresses</a:t>
            </a:r>
            <a:r>
              <a:rPr lang="pl-PL" dirty="0"/>
              <a:t>. It </a:t>
            </a:r>
            <a:r>
              <a:rPr lang="pl-PL" dirty="0" err="1"/>
              <a:t>allows</a:t>
            </a:r>
            <a:r>
              <a:rPr lang="pl-PL" dirty="0"/>
              <a:t> map </a:t>
            </a:r>
            <a:r>
              <a:rPr lang="pl-PL" dirty="0" err="1"/>
              <a:t>internal</a:t>
            </a:r>
            <a:r>
              <a:rPr lang="pl-PL" dirty="0"/>
              <a:t> IP </a:t>
            </a:r>
            <a:r>
              <a:rPr lang="pl-PL" dirty="0" err="1"/>
              <a:t>address</a:t>
            </a:r>
            <a:r>
              <a:rPr lang="pl-PL" dirty="0"/>
              <a:t> to </a:t>
            </a:r>
            <a:r>
              <a:rPr lang="pl-PL" dirty="0" err="1"/>
              <a:t>specific</a:t>
            </a:r>
            <a:r>
              <a:rPr lang="pl-PL" dirty="0"/>
              <a:t> port </a:t>
            </a:r>
            <a:r>
              <a:rPr lang="pl-PL" dirty="0" err="1"/>
              <a:t>or</a:t>
            </a:r>
            <a:r>
              <a:rPr lang="pl-PL" dirty="0"/>
              <a:t> list of </a:t>
            </a:r>
            <a:r>
              <a:rPr lang="pl-PL" dirty="0" err="1"/>
              <a:t>ports</a:t>
            </a:r>
            <a:r>
              <a:rPr lang="pl-PL" dirty="0"/>
              <a:t> on the public IP </a:t>
            </a:r>
            <a:r>
              <a:rPr lang="pl-PL" dirty="0" err="1"/>
              <a:t>address</a:t>
            </a:r>
            <a:r>
              <a:rPr lang="pl-PL" dirty="0"/>
              <a:t>, </a:t>
            </a:r>
            <a:r>
              <a:rPr lang="pl-PL" dirty="0" err="1"/>
              <a:t>what</a:t>
            </a:r>
            <a:r>
              <a:rPr lang="pl-PL" dirty="0"/>
              <a:t> </a:t>
            </a:r>
            <a:r>
              <a:rPr lang="pl-PL" dirty="0" err="1"/>
              <a:t>makes</a:t>
            </a:r>
            <a:r>
              <a:rPr lang="pl-PL" dirty="0"/>
              <a:t> tchem </a:t>
            </a:r>
            <a:r>
              <a:rPr lang="pl-PL" dirty="0" err="1"/>
              <a:t>available</a:t>
            </a:r>
            <a:r>
              <a:rPr lang="pl-PL" dirty="0"/>
              <a:t> </a:t>
            </a:r>
            <a:r>
              <a:rPr lang="pl-PL" dirty="0" err="1"/>
              <a:t>over</a:t>
            </a:r>
            <a:r>
              <a:rPr lang="pl-PL" dirty="0"/>
              <a:t> the public </a:t>
            </a:r>
            <a:r>
              <a:rPr lang="pl-PL" dirty="0" err="1"/>
              <a:t>internet</a:t>
            </a:r>
            <a:r>
              <a:rPr lang="pl-PL" dirty="0"/>
              <a:t>.</a:t>
            </a:r>
          </a:p>
          <a:p>
            <a:pPr marL="0" indent="0" algn="just">
              <a:buNone/>
            </a:pPr>
            <a:endParaRPr lang="pl-PL" dirty="0"/>
          </a:p>
          <a:p>
            <a:pPr marL="0" indent="0" algn="just">
              <a:buNone/>
            </a:pPr>
            <a:endParaRPr lang="pl-PL" dirty="0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5E27D2B4-1586-4FD1-877A-CDB7EF30731B}"/>
              </a:ext>
            </a:extLst>
          </p:cNvPr>
          <p:cNvSpPr txBox="1">
            <a:spLocks/>
          </p:cNvSpPr>
          <p:nvPr/>
        </p:nvSpPr>
        <p:spPr>
          <a:xfrm>
            <a:off x="5275580" y="1845734"/>
            <a:ext cx="3220720" cy="40089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en-GB" dirty="0"/>
          </a:p>
        </p:txBody>
      </p:sp>
      <p:sp>
        <p:nvSpPr>
          <p:cNvPr id="6" name="Prostokąt 5">
            <a:extLst>
              <a:ext uri="{FF2B5EF4-FFF2-40B4-BE49-F238E27FC236}">
                <a16:creationId xmlns:a16="http://schemas.microsoft.com/office/drawing/2014/main" id="{D9666BAF-A570-46F3-86E2-930707D0EA8E}"/>
              </a:ext>
            </a:extLst>
          </p:cNvPr>
          <p:cNvSpPr/>
          <p:nvPr/>
        </p:nvSpPr>
        <p:spPr>
          <a:xfrm>
            <a:off x="1106738" y="3116269"/>
            <a:ext cx="3043579" cy="1091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br>
              <a:rPr lang="pl-PL" dirty="0"/>
            </a:br>
            <a:br>
              <a:rPr lang="pl-PL" dirty="0"/>
            </a:br>
            <a:r>
              <a:rPr lang="pl-PL" dirty="0"/>
              <a:t>Network A (5.0.0.1)</a:t>
            </a:r>
            <a:endParaRPr lang="en-GB" dirty="0"/>
          </a:p>
        </p:txBody>
      </p:sp>
      <p:sp>
        <p:nvSpPr>
          <p:cNvPr id="8" name="Prostokąt: zaokrąglone rogi 7">
            <a:extLst>
              <a:ext uri="{FF2B5EF4-FFF2-40B4-BE49-F238E27FC236}">
                <a16:creationId xmlns:a16="http://schemas.microsoft.com/office/drawing/2014/main" id="{B2DE574C-68A2-42F4-8AEC-7F3D4681A1BA}"/>
              </a:ext>
            </a:extLst>
          </p:cNvPr>
          <p:cNvSpPr/>
          <p:nvPr/>
        </p:nvSpPr>
        <p:spPr>
          <a:xfrm>
            <a:off x="1106738" y="3280459"/>
            <a:ext cx="1247979" cy="313957"/>
          </a:xfrm>
          <a:prstGeom prst="roundRect">
            <a:avLst/>
          </a:prstGeom>
          <a:solidFill>
            <a:schemeClr val="bg2">
              <a:lumMod val="2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Router</a:t>
            </a:r>
            <a:endParaRPr lang="en-GB" dirty="0"/>
          </a:p>
        </p:txBody>
      </p:sp>
      <p:sp>
        <p:nvSpPr>
          <p:cNvPr id="9" name="Prostokąt: zaokrąglone rogi 8">
            <a:extLst>
              <a:ext uri="{FF2B5EF4-FFF2-40B4-BE49-F238E27FC236}">
                <a16:creationId xmlns:a16="http://schemas.microsoft.com/office/drawing/2014/main" id="{203705A7-6FD9-4C2D-98AE-153A1EB38C90}"/>
              </a:ext>
            </a:extLst>
          </p:cNvPr>
          <p:cNvSpPr/>
          <p:nvPr/>
        </p:nvSpPr>
        <p:spPr>
          <a:xfrm>
            <a:off x="2565602" y="3264608"/>
            <a:ext cx="1201152" cy="537652"/>
          </a:xfrm>
          <a:prstGeom prst="roundRect">
            <a:avLst/>
          </a:prstGeom>
          <a:solidFill>
            <a:schemeClr val="bg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1400" dirty="0"/>
              <a:t>Peer 1 (192.168.0.1)</a:t>
            </a:r>
            <a:endParaRPr lang="en-GB" sz="1400" dirty="0"/>
          </a:p>
        </p:txBody>
      </p:sp>
      <p:sp>
        <p:nvSpPr>
          <p:cNvPr id="10" name="Prostokąt 9">
            <a:extLst>
              <a:ext uri="{FF2B5EF4-FFF2-40B4-BE49-F238E27FC236}">
                <a16:creationId xmlns:a16="http://schemas.microsoft.com/office/drawing/2014/main" id="{8FDDF7E4-F823-4259-8652-DF69381DFCC7}"/>
              </a:ext>
            </a:extLst>
          </p:cNvPr>
          <p:cNvSpPr/>
          <p:nvPr/>
        </p:nvSpPr>
        <p:spPr>
          <a:xfrm>
            <a:off x="7487559" y="3116269"/>
            <a:ext cx="3043579" cy="109100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google.com</a:t>
            </a:r>
            <a:endParaRPr lang="en-GB" dirty="0"/>
          </a:p>
        </p:txBody>
      </p:sp>
      <p:cxnSp>
        <p:nvCxnSpPr>
          <p:cNvPr id="12" name="Łącznik prosty ze strzałką 11">
            <a:extLst>
              <a:ext uri="{FF2B5EF4-FFF2-40B4-BE49-F238E27FC236}">
                <a16:creationId xmlns:a16="http://schemas.microsoft.com/office/drawing/2014/main" id="{40E4BC25-3E07-4FE2-BE75-43EC591C03C5}"/>
              </a:ext>
            </a:extLst>
          </p:cNvPr>
          <p:cNvCxnSpPr>
            <a:cxnSpLocks/>
            <a:stCxn id="6" idx="3"/>
            <a:endCxn id="10" idx="1"/>
          </p:cNvCxnSpPr>
          <p:nvPr/>
        </p:nvCxnSpPr>
        <p:spPr>
          <a:xfrm>
            <a:off x="4150317" y="3661770"/>
            <a:ext cx="3337242" cy="0"/>
          </a:xfrm>
          <a:prstGeom prst="straightConnector1">
            <a:avLst/>
          </a:prstGeom>
          <a:ln w="9525" cap="flat" cmpd="sng" algn="ctr">
            <a:solidFill>
              <a:schemeClr val="accent1"/>
            </a:solidFill>
            <a:prstDash val="solid"/>
            <a:round/>
            <a:headEnd type="arrow" w="med" len="med"/>
            <a:tailEnd type="arrow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15" name="Symbol zastępczy zawartości 2">
            <a:extLst>
              <a:ext uri="{FF2B5EF4-FFF2-40B4-BE49-F238E27FC236}">
                <a16:creationId xmlns:a16="http://schemas.microsoft.com/office/drawing/2014/main" id="{F6EAF10B-070F-4FB5-AE16-A260D67B96C8}"/>
              </a:ext>
            </a:extLst>
          </p:cNvPr>
          <p:cNvSpPr txBox="1">
            <a:spLocks/>
          </p:cNvSpPr>
          <p:nvPr/>
        </p:nvSpPr>
        <p:spPr>
          <a:xfrm>
            <a:off x="1097280" y="4452028"/>
            <a:ext cx="10058400" cy="1227385"/>
          </a:xfrm>
          <a:prstGeom prst="rect">
            <a:avLst/>
          </a:prstGeom>
        </p:spPr>
        <p:txBody>
          <a:bodyPr vert="horz" lIns="0" tIns="45720" rIns="0" bIns="45720" rtlCol="0">
            <a:normAutofit fontScale="92500" lnSpcReduction="10000"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Calibri" panose="020F0502020204030204" pitchFamily="34" charset="0"/>
              <a:buNone/>
            </a:pPr>
            <a:r>
              <a:rPr lang="pl-PL" dirty="0" err="1"/>
              <a:t>When</a:t>
            </a:r>
            <a:r>
              <a:rPr lang="pl-PL" dirty="0"/>
              <a:t> </a:t>
            </a:r>
            <a:r>
              <a:rPr lang="pl-PL" dirty="0" err="1"/>
              <a:t>communicating</a:t>
            </a:r>
            <a:r>
              <a:rPr lang="pl-PL" dirty="0"/>
              <a:t> with google.com, Peer 1 </a:t>
            </a:r>
            <a:r>
              <a:rPr lang="pl-PL" dirty="0" err="1"/>
              <a:t>sends</a:t>
            </a:r>
            <a:r>
              <a:rPr lang="pl-PL" dirty="0"/>
              <a:t> data via the Router. Router </a:t>
            </a:r>
            <a:r>
              <a:rPr lang="pl-PL" dirty="0" err="1"/>
              <a:t>creates</a:t>
            </a:r>
            <a:r>
              <a:rPr lang="pl-PL" dirty="0"/>
              <a:t> a NAT </a:t>
            </a:r>
            <a:r>
              <a:rPr lang="pl-PL" dirty="0" err="1"/>
              <a:t>mapping</a:t>
            </a:r>
            <a:r>
              <a:rPr lang="pl-PL" dirty="0"/>
              <a:t> to a </a:t>
            </a:r>
            <a:r>
              <a:rPr lang="pl-PL" dirty="0" err="1"/>
              <a:t>specific</a:t>
            </a:r>
            <a:r>
              <a:rPr lang="pl-PL" dirty="0"/>
              <a:t> port, for </a:t>
            </a:r>
            <a:r>
              <a:rPr lang="pl-PL" dirty="0" err="1"/>
              <a:t>example</a:t>
            </a:r>
            <a:r>
              <a:rPr lang="pl-PL" dirty="0"/>
              <a:t> 7000. </a:t>
            </a:r>
          </a:p>
          <a:p>
            <a:pPr marL="0" indent="0" algn="just">
              <a:buFont typeface="Calibri" panose="020F0502020204030204" pitchFamily="34" charset="0"/>
              <a:buNone/>
            </a:pPr>
            <a:r>
              <a:rPr lang="pl-PL" dirty="0" err="1"/>
              <a:t>Mapping</a:t>
            </a:r>
            <a:r>
              <a:rPr lang="pl-PL" dirty="0"/>
              <a:t> </a:t>
            </a:r>
            <a:r>
              <a:rPr lang="pl-PL" dirty="0" err="1"/>
              <a:t>contains</a:t>
            </a:r>
            <a:r>
              <a:rPr lang="pl-PL" dirty="0"/>
              <a:t> </a:t>
            </a:r>
            <a:r>
              <a:rPr lang="pl-PL" dirty="0" err="1"/>
              <a:t>information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Peer 1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mapped</a:t>
            </a:r>
            <a:r>
              <a:rPr lang="pl-PL" dirty="0"/>
              <a:t> to port 7000, </a:t>
            </a:r>
            <a:r>
              <a:rPr lang="pl-PL" dirty="0" err="1"/>
              <a:t>so</a:t>
            </a:r>
            <a:r>
              <a:rPr lang="pl-PL" dirty="0"/>
              <a:t> google.com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send</a:t>
            </a:r>
            <a:r>
              <a:rPr lang="pl-PL" dirty="0"/>
              <a:t> </a:t>
            </a:r>
            <a:r>
              <a:rPr lang="pl-PL" dirty="0" err="1"/>
              <a:t>information</a:t>
            </a:r>
            <a:r>
              <a:rPr lang="pl-PL" dirty="0"/>
              <a:t> to Peer 1 by </a:t>
            </a:r>
            <a:r>
              <a:rPr lang="pl-PL" dirty="0" err="1"/>
              <a:t>sending</a:t>
            </a:r>
            <a:r>
              <a:rPr lang="pl-PL" dirty="0"/>
              <a:t> data to 5.0.0.1:7000</a:t>
            </a:r>
          </a:p>
          <a:p>
            <a:pPr marL="0" indent="0" algn="just">
              <a:buFont typeface="Calibri" panose="020F0502020204030204" pitchFamily="34" charset="0"/>
              <a:buNone/>
            </a:pPr>
            <a:endParaRPr lang="pl-PL" dirty="0"/>
          </a:p>
          <a:p>
            <a:pPr marL="0" indent="0" algn="just">
              <a:buFont typeface="Calibri" panose="020F0502020204030204" pitchFamily="34" charset="0"/>
              <a:buNone/>
            </a:pPr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26249519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40E9403C-A8EC-4578-A232-71317D982D7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About</a:t>
            </a:r>
            <a:r>
              <a:rPr lang="pl-PL" dirty="0"/>
              <a:t> me</a:t>
            </a:r>
            <a:endParaRPr lang="en-GB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C6594B79-88A3-474C-87DF-E0DEA6D0484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v"/>
            </a:pPr>
            <a:r>
              <a:rPr lang="pl-PL" dirty="0"/>
              <a:t> Co-</a:t>
            </a:r>
            <a:r>
              <a:rPr lang="pl-PL" dirty="0" err="1"/>
              <a:t>founder</a:t>
            </a:r>
            <a:r>
              <a:rPr lang="pl-PL" dirty="0"/>
              <a:t> of </a:t>
            </a:r>
            <a:r>
              <a:rPr lang="pl-PL" dirty="0" err="1"/>
              <a:t>Dotnetos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/>
              <a:t> Microsoft MVP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/>
              <a:t> .NET Technical </a:t>
            </a:r>
            <a:r>
              <a:rPr lang="pl-PL" dirty="0" err="1"/>
              <a:t>Lead</a:t>
            </a:r>
            <a:r>
              <a:rPr lang="pl-PL" dirty="0"/>
              <a:t> </a:t>
            </a:r>
            <a:r>
              <a:rPr lang="pl-PL" dirty="0" err="1"/>
              <a:t>at</a:t>
            </a:r>
            <a:r>
              <a:rPr lang="pl-PL" dirty="0"/>
              <a:t> </a:t>
            </a:r>
            <a:r>
              <a:rPr lang="pl-PL" dirty="0" err="1"/>
              <a:t>Sonova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/>
              <a:t> </a:t>
            </a:r>
            <a:r>
              <a:rPr lang="pl-PL" dirty="0" err="1"/>
              <a:t>Tweets</a:t>
            </a:r>
            <a:r>
              <a:rPr lang="pl-PL" dirty="0"/>
              <a:t> as @</a:t>
            </a:r>
            <a:r>
              <a:rPr lang="pl-PL" dirty="0" err="1"/>
              <a:t>lukaszpyrzyk</a:t>
            </a:r>
            <a:endParaRPr lang="pl-PL" dirty="0"/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33E6D92A-B9D1-4C4D-8BC6-11D97963A240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885692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NAT </a:t>
            </a:r>
            <a:r>
              <a:rPr lang="pl-PL" dirty="0" err="1">
                <a:solidFill>
                  <a:schemeClr val="tx1"/>
                </a:solidFill>
              </a:rPr>
              <a:t>mapping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creation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behaviors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08966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Endpoint</a:t>
            </a:r>
            <a:r>
              <a:rPr lang="pl-PL" dirty="0"/>
              <a:t>-Independent </a:t>
            </a:r>
            <a:r>
              <a:rPr lang="pl-PL" dirty="0" err="1"/>
              <a:t>Mapping</a:t>
            </a:r>
            <a:r>
              <a:rPr lang="pl-PL" dirty="0"/>
              <a:t> – one </a:t>
            </a:r>
            <a:r>
              <a:rPr lang="pl-PL" dirty="0" err="1"/>
              <a:t>mapping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created</a:t>
            </a:r>
            <a:r>
              <a:rPr lang="pl-PL" dirty="0"/>
              <a:t> for </a:t>
            </a:r>
            <a:r>
              <a:rPr lang="pl-PL" dirty="0" err="1"/>
              <a:t>each</a:t>
            </a:r>
            <a:r>
              <a:rPr lang="pl-PL" dirty="0"/>
              <a:t> </a:t>
            </a:r>
            <a:r>
              <a:rPr lang="pl-PL" dirty="0" err="1"/>
              <a:t>sender</a:t>
            </a:r>
            <a:r>
              <a:rPr lang="pl-PL" dirty="0"/>
              <a:t> </a:t>
            </a:r>
            <a:r>
              <a:rPr lang="pl-PL" dirty="0" err="1"/>
              <a:t>going</a:t>
            </a:r>
            <a:r>
              <a:rPr lang="pl-PL" dirty="0"/>
              <a:t> via the router.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peer</a:t>
            </a:r>
            <a:r>
              <a:rPr lang="pl-PL" dirty="0"/>
              <a:t> </a:t>
            </a:r>
            <a:r>
              <a:rPr lang="pl-PL" dirty="0" err="1"/>
              <a:t>sends</a:t>
            </a:r>
            <a:r>
              <a:rPr lang="pl-PL" dirty="0"/>
              <a:t> data to </a:t>
            </a:r>
            <a:r>
              <a:rPr lang="pl-PL" dirty="0" err="1"/>
              <a:t>two</a:t>
            </a:r>
            <a:r>
              <a:rPr lang="pl-PL" dirty="0"/>
              <a:t> </a:t>
            </a:r>
            <a:r>
              <a:rPr lang="pl-PL" dirty="0" err="1"/>
              <a:t>different</a:t>
            </a:r>
            <a:r>
              <a:rPr lang="pl-PL" dirty="0"/>
              <a:t> </a:t>
            </a:r>
            <a:r>
              <a:rPr lang="pl-PL" dirty="0" err="1"/>
              <a:t>remote</a:t>
            </a:r>
            <a:r>
              <a:rPr lang="pl-PL" dirty="0"/>
              <a:t> </a:t>
            </a:r>
            <a:r>
              <a:rPr lang="pl-PL" dirty="0" err="1"/>
              <a:t>addresses</a:t>
            </a:r>
            <a:r>
              <a:rPr lang="pl-PL" dirty="0"/>
              <a:t>, NAT </a:t>
            </a:r>
            <a:r>
              <a:rPr lang="pl-PL" dirty="0" err="1"/>
              <a:t>mapping</a:t>
            </a:r>
            <a:r>
              <a:rPr lang="pl-PL" dirty="0"/>
              <a:t> </a:t>
            </a:r>
            <a:r>
              <a:rPr lang="pl-PL" dirty="0" err="1"/>
              <a:t>will</a:t>
            </a:r>
            <a:r>
              <a:rPr lang="pl-PL" dirty="0"/>
              <a:t> be </a:t>
            </a:r>
            <a:r>
              <a:rPr lang="pl-PL" dirty="0" err="1"/>
              <a:t>reused</a:t>
            </a:r>
            <a:r>
              <a:rPr lang="pl-PL" dirty="0"/>
              <a:t>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Address</a:t>
            </a:r>
            <a:r>
              <a:rPr lang="pl-PL" dirty="0"/>
              <a:t> Dependent </a:t>
            </a:r>
            <a:r>
              <a:rPr lang="pl-PL" dirty="0" err="1"/>
              <a:t>Mapping</a:t>
            </a:r>
            <a:r>
              <a:rPr lang="pl-PL" dirty="0"/>
              <a:t>  - a</a:t>
            </a:r>
            <a:r>
              <a:rPr lang="en-GB" dirty="0"/>
              <a:t> new mapping is created every time you send a packet to a new address. If you send two packets to different hosts, two mappings will be created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Address and Port Dependent Mapping </a:t>
            </a:r>
            <a:r>
              <a:rPr lang="pl-PL" dirty="0"/>
              <a:t>– a </a:t>
            </a: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mapping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created</a:t>
            </a:r>
            <a:r>
              <a:rPr lang="pl-PL" dirty="0"/>
              <a:t> </a:t>
            </a:r>
            <a:r>
              <a:rPr lang="pl-PL" dirty="0" err="1"/>
              <a:t>when</a:t>
            </a:r>
            <a:r>
              <a:rPr lang="pl-PL" dirty="0"/>
              <a:t> </a:t>
            </a:r>
            <a:r>
              <a:rPr lang="pl-PL" dirty="0" err="1"/>
              <a:t>remote</a:t>
            </a:r>
            <a:r>
              <a:rPr lang="pl-PL" dirty="0"/>
              <a:t> IP </a:t>
            </a:r>
            <a:r>
              <a:rPr lang="pl-PL" dirty="0" err="1"/>
              <a:t>or</a:t>
            </a:r>
            <a:r>
              <a:rPr lang="pl-PL" dirty="0"/>
              <a:t> port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different</a:t>
            </a:r>
            <a:r>
              <a:rPr lang="pl-PL" dirty="0"/>
              <a:t>. </a:t>
            </a:r>
            <a:r>
              <a:rPr lang="pl-PL" dirty="0" err="1"/>
              <a:t>If</a:t>
            </a:r>
            <a:r>
              <a:rPr lang="pl-PL" dirty="0"/>
              <a:t> we </a:t>
            </a:r>
            <a:r>
              <a:rPr lang="pl-PL" dirty="0" err="1"/>
              <a:t>send</a:t>
            </a:r>
            <a:r>
              <a:rPr lang="pl-PL" dirty="0"/>
              <a:t> data to the same </a:t>
            </a:r>
            <a:r>
              <a:rPr lang="pl-PL" dirty="0" err="1"/>
              <a:t>remote</a:t>
            </a:r>
            <a:r>
              <a:rPr lang="pl-PL" dirty="0"/>
              <a:t>, but </a:t>
            </a:r>
            <a:r>
              <a:rPr lang="pl-PL" dirty="0" err="1"/>
              <a:t>different</a:t>
            </a:r>
            <a:r>
              <a:rPr lang="pl-PL" dirty="0"/>
              <a:t> port, a </a:t>
            </a:r>
            <a:r>
              <a:rPr lang="pl-PL" dirty="0" err="1"/>
              <a:t>new</a:t>
            </a:r>
            <a:r>
              <a:rPr lang="pl-PL" dirty="0"/>
              <a:t> </a:t>
            </a:r>
            <a:r>
              <a:rPr lang="pl-PL" dirty="0" err="1"/>
              <a:t>mapping</a:t>
            </a:r>
            <a:r>
              <a:rPr lang="pl-PL" dirty="0"/>
              <a:t> </a:t>
            </a:r>
            <a:r>
              <a:rPr lang="pl-PL" dirty="0" err="1"/>
              <a:t>will</a:t>
            </a:r>
            <a:r>
              <a:rPr lang="pl-PL" dirty="0"/>
              <a:t> be </a:t>
            </a:r>
            <a:r>
              <a:rPr lang="pl-PL" dirty="0" err="1"/>
              <a:t>created</a:t>
            </a:r>
            <a:endParaRPr lang="en-GB" dirty="0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5E27D2B4-1586-4FD1-877A-CDB7EF30731B}"/>
              </a:ext>
            </a:extLst>
          </p:cNvPr>
          <p:cNvSpPr txBox="1">
            <a:spLocks/>
          </p:cNvSpPr>
          <p:nvPr/>
        </p:nvSpPr>
        <p:spPr>
          <a:xfrm>
            <a:off x="5275580" y="1845734"/>
            <a:ext cx="3220720" cy="40089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92932994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NAT </a:t>
            </a:r>
            <a:r>
              <a:rPr lang="pl-PL" dirty="0" err="1">
                <a:solidFill>
                  <a:schemeClr val="tx1"/>
                </a:solidFill>
              </a:rPr>
              <a:t>mapping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filtering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behaviors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089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F</a:t>
            </a:r>
            <a:r>
              <a:rPr lang="en-GB" dirty="0" err="1"/>
              <a:t>iltering</a:t>
            </a:r>
            <a:r>
              <a:rPr lang="en-GB" dirty="0"/>
              <a:t> </a:t>
            </a:r>
            <a:r>
              <a:rPr lang="pl-PL" dirty="0" err="1"/>
              <a:t>manages</a:t>
            </a:r>
            <a:r>
              <a:rPr lang="pl-PL" dirty="0"/>
              <a:t> </a:t>
            </a:r>
            <a:r>
              <a:rPr lang="en-GB" dirty="0"/>
              <a:t>who is allowed to use the mapping</a:t>
            </a:r>
            <a:r>
              <a:rPr lang="pl-PL" dirty="0"/>
              <a:t>: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Endpoint-Independent Filtering </a:t>
            </a:r>
            <a:r>
              <a:rPr lang="pl-PL" dirty="0"/>
              <a:t>– </a:t>
            </a:r>
            <a:r>
              <a:rPr lang="pl-PL" dirty="0" err="1"/>
              <a:t>any</a:t>
            </a:r>
            <a:r>
              <a:rPr lang="pl-PL" dirty="0"/>
              <a:t> </a:t>
            </a:r>
            <a:r>
              <a:rPr lang="pl-PL" dirty="0" err="1"/>
              <a:t>remote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use</a:t>
            </a:r>
            <a:r>
              <a:rPr lang="pl-PL" dirty="0"/>
              <a:t> the </a:t>
            </a:r>
            <a:r>
              <a:rPr lang="pl-PL" dirty="0" err="1"/>
              <a:t>mapping</a:t>
            </a:r>
            <a:r>
              <a:rPr lang="pl-PL" dirty="0"/>
              <a:t>. </a:t>
            </a:r>
            <a:r>
              <a:rPr lang="pl-PL" dirty="0" err="1"/>
              <a:t>Mapping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shared</a:t>
            </a:r>
            <a:r>
              <a:rPr lang="pl-PL" dirty="0"/>
              <a:t> with </a:t>
            </a:r>
            <a:r>
              <a:rPr lang="pl-PL" dirty="0" err="1"/>
              <a:t>multiple</a:t>
            </a:r>
            <a:r>
              <a:rPr lang="pl-PL" dirty="0"/>
              <a:t> </a:t>
            </a:r>
            <a:r>
              <a:rPr lang="pl-PL" dirty="0" err="1"/>
              <a:t>remotes</a:t>
            </a:r>
            <a:r>
              <a:rPr lang="pl-PL" dirty="0"/>
              <a:t> (</a:t>
            </a:r>
            <a:r>
              <a:rPr lang="pl-PL" dirty="0" err="1"/>
              <a:t>peers</a:t>
            </a:r>
            <a:r>
              <a:rPr lang="pl-PL" dirty="0"/>
              <a:t>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Address Dependent Filtering </a:t>
            </a:r>
            <a:r>
              <a:rPr lang="pl-PL" dirty="0"/>
              <a:t> - </a:t>
            </a:r>
            <a:r>
              <a:rPr lang="pl-PL" dirty="0" err="1"/>
              <a:t>only</a:t>
            </a:r>
            <a:r>
              <a:rPr lang="pl-PL" dirty="0"/>
              <a:t> host for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mapping</a:t>
            </a:r>
            <a:r>
              <a:rPr lang="pl-PL" dirty="0"/>
              <a:t> was </a:t>
            </a:r>
            <a:r>
              <a:rPr lang="pl-PL" dirty="0" err="1"/>
              <a:t>created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use</a:t>
            </a:r>
            <a:r>
              <a:rPr lang="pl-PL" dirty="0"/>
              <a:t> the </a:t>
            </a:r>
            <a:r>
              <a:rPr lang="pl-PL" dirty="0" err="1"/>
              <a:t>mapping</a:t>
            </a:r>
            <a:r>
              <a:rPr lang="pl-PL" dirty="0"/>
              <a:t>. </a:t>
            </a:r>
            <a:r>
              <a:rPr lang="pl-PL" dirty="0" err="1"/>
              <a:t>If</a:t>
            </a:r>
            <a:r>
              <a:rPr lang="pl-PL" dirty="0"/>
              <a:t> we </a:t>
            </a:r>
            <a:r>
              <a:rPr lang="pl-PL" dirty="0" err="1"/>
              <a:t>send</a:t>
            </a:r>
            <a:r>
              <a:rPr lang="pl-PL" dirty="0"/>
              <a:t> data to </a:t>
            </a:r>
            <a:r>
              <a:rPr lang="pl-PL" dirty="0" err="1"/>
              <a:t>remote</a:t>
            </a:r>
            <a:r>
              <a:rPr lang="pl-PL" dirty="0"/>
              <a:t> A,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respond</a:t>
            </a:r>
            <a:r>
              <a:rPr lang="pl-PL" dirty="0"/>
              <a:t>. </a:t>
            </a:r>
            <a:r>
              <a:rPr lang="pl-PL" dirty="0" err="1"/>
              <a:t>If</a:t>
            </a:r>
            <a:r>
              <a:rPr lang="pl-PL" dirty="0"/>
              <a:t> host B </a:t>
            </a:r>
            <a:r>
              <a:rPr lang="pl-PL" dirty="0" err="1"/>
              <a:t>tries</a:t>
            </a:r>
            <a:r>
              <a:rPr lang="pl-PL" dirty="0"/>
              <a:t> to </a:t>
            </a:r>
            <a:r>
              <a:rPr lang="pl-PL" dirty="0" err="1"/>
              <a:t>send</a:t>
            </a:r>
            <a:r>
              <a:rPr lang="pl-PL" dirty="0"/>
              <a:t> data, </a:t>
            </a:r>
            <a:r>
              <a:rPr lang="pl-PL" dirty="0" err="1"/>
              <a:t>packets</a:t>
            </a:r>
            <a:r>
              <a:rPr lang="pl-PL" dirty="0"/>
              <a:t> </a:t>
            </a:r>
            <a:r>
              <a:rPr lang="pl-PL" dirty="0" err="1"/>
              <a:t>wil</a:t>
            </a:r>
            <a:r>
              <a:rPr lang="pl-PL" dirty="0"/>
              <a:t> be </a:t>
            </a:r>
            <a:r>
              <a:rPr lang="pl-PL" dirty="0" err="1"/>
              <a:t>discarded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Address and Port Dependent Filtering </a:t>
            </a:r>
            <a:r>
              <a:rPr lang="pl-PL" dirty="0"/>
              <a:t>– </a:t>
            </a:r>
            <a:r>
              <a:rPr lang="pl-PL" dirty="0" err="1"/>
              <a:t>only</a:t>
            </a:r>
            <a:r>
              <a:rPr lang="pl-PL" dirty="0"/>
              <a:t> host and port for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mapping</a:t>
            </a:r>
            <a:r>
              <a:rPr lang="pl-PL" dirty="0"/>
              <a:t> was </a:t>
            </a:r>
            <a:r>
              <a:rPr lang="pl-PL" dirty="0" err="1"/>
              <a:t>created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use</a:t>
            </a:r>
            <a:r>
              <a:rPr lang="pl-PL" dirty="0"/>
              <a:t> the </a:t>
            </a:r>
            <a:r>
              <a:rPr lang="pl-PL" dirty="0" err="1"/>
              <a:t>mapping</a:t>
            </a:r>
            <a:r>
              <a:rPr lang="pl-PL" dirty="0"/>
              <a:t>.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peer</a:t>
            </a:r>
            <a:r>
              <a:rPr lang="pl-PL" dirty="0"/>
              <a:t> </a:t>
            </a:r>
            <a:r>
              <a:rPr lang="pl-PL" dirty="0" err="1"/>
              <a:t>sends</a:t>
            </a:r>
            <a:r>
              <a:rPr lang="pl-PL" dirty="0"/>
              <a:t> data to A:5000,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respond</a:t>
            </a:r>
            <a:r>
              <a:rPr lang="pl-PL" dirty="0"/>
              <a:t>. </a:t>
            </a:r>
            <a:r>
              <a:rPr lang="pl-PL" dirty="0" err="1"/>
              <a:t>However</a:t>
            </a:r>
            <a:r>
              <a:rPr lang="pl-PL" dirty="0"/>
              <a:t>, </a:t>
            </a:r>
            <a:r>
              <a:rPr lang="pl-PL" dirty="0" err="1"/>
              <a:t>if</a:t>
            </a:r>
            <a:r>
              <a:rPr lang="pl-PL" dirty="0"/>
              <a:t> host A:5001 </a:t>
            </a:r>
            <a:r>
              <a:rPr lang="pl-PL" dirty="0" err="1"/>
              <a:t>attempts</a:t>
            </a:r>
            <a:r>
              <a:rPr lang="pl-PL" dirty="0"/>
              <a:t> to </a:t>
            </a:r>
            <a:r>
              <a:rPr lang="pl-PL" dirty="0" err="1"/>
              <a:t>send</a:t>
            </a:r>
            <a:r>
              <a:rPr lang="pl-PL" dirty="0"/>
              <a:t> data, </a:t>
            </a:r>
            <a:r>
              <a:rPr lang="pl-PL" dirty="0" err="1"/>
              <a:t>packets</a:t>
            </a:r>
            <a:r>
              <a:rPr lang="pl-PL" dirty="0"/>
              <a:t> </a:t>
            </a:r>
            <a:r>
              <a:rPr lang="pl-PL" dirty="0" err="1"/>
              <a:t>will</a:t>
            </a:r>
            <a:r>
              <a:rPr lang="pl-PL" dirty="0"/>
              <a:t> be </a:t>
            </a:r>
            <a:r>
              <a:rPr lang="pl-PL" dirty="0" err="1"/>
              <a:t>discarded</a:t>
            </a:r>
            <a:endParaRPr lang="en-GB" dirty="0"/>
          </a:p>
          <a:p>
            <a:pPr>
              <a:buFont typeface="Wingdings" panose="05000000000000000000" pitchFamily="2" charset="2"/>
              <a:buChar char="v"/>
            </a:pPr>
            <a:endParaRPr lang="en-GB" dirty="0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5E27D2B4-1586-4FD1-877A-CDB7EF30731B}"/>
              </a:ext>
            </a:extLst>
          </p:cNvPr>
          <p:cNvSpPr txBox="1">
            <a:spLocks/>
          </p:cNvSpPr>
          <p:nvPr/>
        </p:nvSpPr>
        <p:spPr>
          <a:xfrm>
            <a:off x="5275580" y="1845734"/>
            <a:ext cx="3220720" cy="40089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0492877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NAT </a:t>
            </a:r>
            <a:r>
              <a:rPr lang="pl-PL" dirty="0" err="1">
                <a:solidFill>
                  <a:schemeClr val="tx1"/>
                </a:solidFill>
              </a:rPr>
              <a:t>mapping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lifetime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089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It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recommended</a:t>
            </a:r>
            <a:r>
              <a:rPr lang="pl-PL" dirty="0"/>
              <a:t> to </a:t>
            </a:r>
            <a:r>
              <a:rPr lang="pl-PL" dirty="0" err="1"/>
              <a:t>remove</a:t>
            </a:r>
            <a:r>
              <a:rPr lang="pl-PL" dirty="0"/>
              <a:t> NAT </a:t>
            </a:r>
            <a:r>
              <a:rPr lang="pl-PL" dirty="0" err="1"/>
              <a:t>mapping</a:t>
            </a:r>
            <a:r>
              <a:rPr lang="pl-PL" dirty="0"/>
              <a:t> </a:t>
            </a:r>
            <a:r>
              <a:rPr lang="pl-PL" dirty="0" err="1"/>
              <a:t>after</a:t>
            </a:r>
            <a:r>
              <a:rPr lang="pl-PL" dirty="0"/>
              <a:t> 5 </a:t>
            </a:r>
            <a:r>
              <a:rPr lang="pl-PL" dirty="0" err="1"/>
              <a:t>minutes</a:t>
            </a:r>
            <a:r>
              <a:rPr lang="pl-PL" dirty="0"/>
              <a:t> of </a:t>
            </a:r>
            <a:r>
              <a:rPr lang="pl-PL" dirty="0" err="1"/>
              <a:t>being</a:t>
            </a:r>
            <a:r>
              <a:rPr lang="pl-PL" dirty="0"/>
              <a:t> </a:t>
            </a:r>
            <a:r>
              <a:rPr lang="pl-PL" dirty="0" err="1"/>
              <a:t>inactive</a:t>
            </a:r>
            <a:r>
              <a:rPr lang="pl-PL" dirty="0"/>
              <a:t>. </a:t>
            </a:r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 err="1"/>
              <a:t>However</a:t>
            </a:r>
            <a:r>
              <a:rPr lang="pl-PL" dirty="0"/>
              <a:t>, the </a:t>
            </a:r>
            <a:r>
              <a:rPr lang="pl-PL" dirty="0" err="1"/>
              <a:t>value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entirely</a:t>
            </a:r>
            <a:r>
              <a:rPr lang="pl-PL" dirty="0"/>
              <a:t> </a:t>
            </a:r>
            <a:r>
              <a:rPr lang="pl-PL" dirty="0" err="1"/>
              <a:t>up</a:t>
            </a:r>
            <a:r>
              <a:rPr lang="pl-PL" dirty="0"/>
              <a:t> to the ISP, </a:t>
            </a:r>
            <a:r>
              <a:rPr lang="en-GB" dirty="0"/>
              <a:t>hardware manufacturer</a:t>
            </a:r>
            <a:r>
              <a:rPr lang="pl-PL" dirty="0"/>
              <a:t> and network administrator.</a:t>
            </a:r>
          </a:p>
          <a:p>
            <a:pPr marL="0" indent="0">
              <a:buNone/>
            </a:pPr>
            <a:br>
              <a:rPr lang="pl-PL" dirty="0"/>
            </a:br>
            <a:r>
              <a:rPr lang="en-GB" dirty="0"/>
              <a:t>The downside to NAT mapping is that there isn’t a single form of mapping </a:t>
            </a:r>
            <a:r>
              <a:rPr lang="pl-PL" dirty="0"/>
              <a:t>a</a:t>
            </a:r>
            <a:r>
              <a:rPr lang="en-GB" dirty="0" err="1"/>
              <a:t>nd</a:t>
            </a:r>
            <a:r>
              <a:rPr lang="en-GB" dirty="0"/>
              <a:t> the </a:t>
            </a:r>
            <a:r>
              <a:rPr lang="pl-PL" dirty="0" err="1"/>
              <a:t>filtering</a:t>
            </a:r>
            <a:r>
              <a:rPr lang="pl-PL" dirty="0"/>
              <a:t> </a:t>
            </a:r>
            <a:r>
              <a:rPr lang="en-GB" dirty="0" err="1"/>
              <a:t>behavior</a:t>
            </a:r>
            <a:r>
              <a:rPr lang="en-GB" dirty="0"/>
              <a:t> is </a:t>
            </a:r>
            <a:r>
              <a:rPr lang="pl-PL" dirty="0" err="1"/>
              <a:t>different</a:t>
            </a:r>
            <a:r>
              <a:rPr lang="en-GB" dirty="0"/>
              <a:t> between networks. ISPs and hardware manufacturers may do it in different ways. In some cases, network administrators may even disable it.</a:t>
            </a: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en-GB" dirty="0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5E27D2B4-1586-4FD1-877A-CDB7EF30731B}"/>
              </a:ext>
            </a:extLst>
          </p:cNvPr>
          <p:cNvSpPr txBox="1">
            <a:spLocks/>
          </p:cNvSpPr>
          <p:nvPr/>
        </p:nvSpPr>
        <p:spPr>
          <a:xfrm>
            <a:off x="5275580" y="1845734"/>
            <a:ext cx="3220720" cy="40089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73040246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NAT for </a:t>
            </a:r>
            <a:r>
              <a:rPr lang="pl-PL" dirty="0" err="1">
                <a:solidFill>
                  <a:schemeClr val="tx1"/>
                </a:solidFill>
              </a:rPr>
              <a:t>WebRTC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089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NAT </a:t>
            </a:r>
            <a:r>
              <a:rPr lang="pl-PL" dirty="0" err="1"/>
              <a:t>allows</a:t>
            </a:r>
            <a:r>
              <a:rPr lang="pl-PL" dirty="0"/>
              <a:t> </a:t>
            </a:r>
            <a:r>
              <a:rPr lang="pl-PL" dirty="0" err="1"/>
              <a:t>communication</a:t>
            </a:r>
            <a:r>
              <a:rPr lang="pl-PL" dirty="0"/>
              <a:t> </a:t>
            </a:r>
            <a:r>
              <a:rPr lang="pl-PL" dirty="0" err="1"/>
              <a:t>between</a:t>
            </a:r>
            <a:r>
              <a:rPr lang="pl-PL" dirty="0"/>
              <a:t> the </a:t>
            </a:r>
            <a:r>
              <a:rPr lang="pl-PL" dirty="0" err="1"/>
              <a:t>peers</a:t>
            </a:r>
            <a:r>
              <a:rPr lang="pl-PL" dirty="0"/>
              <a:t> from the </a:t>
            </a:r>
            <a:r>
              <a:rPr lang="pl-PL" dirty="0" err="1"/>
              <a:t>different</a:t>
            </a:r>
            <a:r>
              <a:rPr lang="pl-PL" dirty="0"/>
              <a:t> networks. </a:t>
            </a:r>
            <a:r>
              <a:rPr lang="pl-PL" dirty="0" err="1"/>
              <a:t>Configuration</a:t>
            </a:r>
            <a:r>
              <a:rPr lang="pl-PL" dirty="0"/>
              <a:t> and </a:t>
            </a:r>
            <a:r>
              <a:rPr lang="pl-PL" dirty="0" err="1"/>
              <a:t>behaviors</a:t>
            </a:r>
            <a:r>
              <a:rPr lang="pl-PL" dirty="0"/>
              <a:t> </a:t>
            </a:r>
            <a:r>
              <a:rPr lang="pl-PL" dirty="0" err="1"/>
              <a:t>may</a:t>
            </a:r>
            <a:r>
              <a:rPr lang="pl-PL" dirty="0"/>
              <a:t> be </a:t>
            </a:r>
            <a:r>
              <a:rPr lang="pl-PL" dirty="0" err="1"/>
              <a:t>challanging</a:t>
            </a:r>
            <a:r>
              <a:rPr lang="pl-PL" dirty="0"/>
              <a:t> to </a:t>
            </a:r>
            <a:r>
              <a:rPr lang="pl-PL" dirty="0" err="1"/>
              <a:t>understand</a:t>
            </a:r>
            <a:r>
              <a:rPr lang="pl-PL" dirty="0"/>
              <a:t>.</a:t>
            </a:r>
            <a:br>
              <a:rPr lang="pl-PL" dirty="0"/>
            </a:br>
            <a:br>
              <a:rPr lang="pl-PL" dirty="0"/>
            </a:br>
            <a:r>
              <a:rPr lang="pl-PL" dirty="0"/>
              <a:t>T</a:t>
            </a:r>
            <a:r>
              <a:rPr lang="en-GB" dirty="0"/>
              <a:t>he good news is </a:t>
            </a:r>
            <a:r>
              <a:rPr lang="pl-PL" dirty="0" err="1"/>
              <a:t>these</a:t>
            </a:r>
            <a:r>
              <a:rPr lang="pl-PL" dirty="0"/>
              <a:t> </a:t>
            </a:r>
            <a:r>
              <a:rPr lang="en-GB" dirty="0" err="1"/>
              <a:t>behaviors</a:t>
            </a:r>
            <a:r>
              <a:rPr lang="en-GB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en-GB" dirty="0"/>
              <a:t>understood and observable, so an ICE </a:t>
            </a:r>
            <a:r>
              <a:rPr lang="pl-PL" dirty="0"/>
              <a:t>a</a:t>
            </a:r>
            <a:r>
              <a:rPr lang="en-GB" dirty="0"/>
              <a:t>gent is able to confirm created NAT mapping, and the attributes of the mapping</a:t>
            </a:r>
            <a:r>
              <a:rPr lang="pl-PL" dirty="0"/>
              <a:t>,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used</a:t>
            </a:r>
            <a:r>
              <a:rPr lang="pl-PL" dirty="0"/>
              <a:t> to </a:t>
            </a:r>
            <a:r>
              <a:rPr lang="pl-PL" dirty="0" err="1"/>
              <a:t>create</a:t>
            </a:r>
            <a:r>
              <a:rPr lang="pl-PL" dirty="0"/>
              <a:t> a P2P </a:t>
            </a:r>
            <a:r>
              <a:rPr lang="pl-PL" dirty="0" err="1"/>
              <a:t>session</a:t>
            </a:r>
            <a:r>
              <a:rPr lang="pl-PL" dirty="0"/>
              <a:t> </a:t>
            </a:r>
            <a:r>
              <a:rPr lang="pl-PL" dirty="0" err="1"/>
              <a:t>between</a:t>
            </a:r>
            <a:r>
              <a:rPr lang="pl-PL" dirty="0"/>
              <a:t> the </a:t>
            </a:r>
            <a:r>
              <a:rPr lang="pl-PL" dirty="0" err="1"/>
              <a:t>peers</a:t>
            </a:r>
            <a:r>
              <a:rPr lang="pl-PL" dirty="0"/>
              <a:t> </a:t>
            </a:r>
            <a:r>
              <a:rPr lang="pl-PL" dirty="0" err="1"/>
              <a:t>living</a:t>
            </a:r>
            <a:r>
              <a:rPr lang="pl-PL" dirty="0"/>
              <a:t> in </a:t>
            </a:r>
            <a:r>
              <a:rPr lang="pl-PL" dirty="0" err="1"/>
              <a:t>separated</a:t>
            </a:r>
            <a:r>
              <a:rPr lang="pl-PL" dirty="0"/>
              <a:t> networks.</a:t>
            </a:r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information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the NAT </a:t>
            </a:r>
            <a:r>
              <a:rPr lang="pl-PL" dirty="0" err="1"/>
              <a:t>mappings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found</a:t>
            </a:r>
            <a:r>
              <a:rPr lang="pl-PL" dirty="0"/>
              <a:t> in </a:t>
            </a:r>
            <a:r>
              <a:rPr lang="pl-PL" dirty="0">
                <a:hlinkClick r:id="rId2"/>
              </a:rPr>
              <a:t>RFC 4787</a:t>
            </a:r>
            <a:endParaRPr lang="pl-PL" dirty="0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5E27D2B4-1586-4FD1-877A-CDB7EF30731B}"/>
              </a:ext>
            </a:extLst>
          </p:cNvPr>
          <p:cNvSpPr txBox="1">
            <a:spLocks/>
          </p:cNvSpPr>
          <p:nvPr/>
        </p:nvSpPr>
        <p:spPr>
          <a:xfrm>
            <a:off x="5275580" y="1845734"/>
            <a:ext cx="3220720" cy="40089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31926061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5E27D2B4-1586-4FD1-877A-CDB7EF30731B}"/>
              </a:ext>
            </a:extLst>
          </p:cNvPr>
          <p:cNvSpPr txBox="1">
            <a:spLocks/>
          </p:cNvSpPr>
          <p:nvPr/>
        </p:nvSpPr>
        <p:spPr>
          <a:xfrm>
            <a:off x="5275580" y="1845734"/>
            <a:ext cx="3220720" cy="40089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en-GB" dirty="0"/>
          </a:p>
        </p:txBody>
      </p:sp>
      <p:pic>
        <p:nvPicPr>
          <p:cNvPr id="15" name="Obraz 14">
            <a:extLst>
              <a:ext uri="{FF2B5EF4-FFF2-40B4-BE49-F238E27FC236}">
                <a16:creationId xmlns:a16="http://schemas.microsoft.com/office/drawing/2014/main" id="{E778EBD8-2461-4EFE-98E1-A82407CA54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7344"/>
            <a:ext cx="12192000" cy="6935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521017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ICE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089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Interactive Connectivity Establishment (ICE)</a:t>
            </a:r>
            <a:r>
              <a:rPr lang="pl-PL" dirty="0"/>
              <a:t> </a:t>
            </a:r>
            <a:r>
              <a:rPr lang="pl-PL" dirty="0" err="1"/>
              <a:t>defined</a:t>
            </a:r>
            <a:r>
              <a:rPr lang="pl-PL" dirty="0"/>
              <a:t> in </a:t>
            </a:r>
            <a:r>
              <a:rPr lang="en-GB" dirty="0">
                <a:hlinkClick r:id="rId2"/>
              </a:rPr>
              <a:t>RFC 8445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a standard of </a:t>
            </a:r>
            <a:r>
              <a:rPr lang="pl-PL" dirty="0" err="1"/>
              <a:t>using</a:t>
            </a:r>
            <a:r>
              <a:rPr lang="pl-PL" dirty="0"/>
              <a:t> STUN and TURN to </a:t>
            </a:r>
            <a:r>
              <a:rPr lang="pl-PL" dirty="0" err="1"/>
              <a:t>establish</a:t>
            </a:r>
            <a:r>
              <a:rPr lang="pl-PL" dirty="0"/>
              <a:t> </a:t>
            </a:r>
            <a:r>
              <a:rPr lang="pl-PL" dirty="0" err="1"/>
              <a:t>connectivity</a:t>
            </a:r>
            <a:r>
              <a:rPr lang="pl-PL" dirty="0"/>
              <a:t> </a:t>
            </a:r>
            <a:r>
              <a:rPr lang="pl-PL" dirty="0" err="1"/>
              <a:t>between</a:t>
            </a:r>
            <a:r>
              <a:rPr lang="pl-PL" dirty="0"/>
              <a:t> the </a:t>
            </a:r>
            <a:r>
              <a:rPr lang="pl-PL" dirty="0" err="1"/>
              <a:t>peers</a:t>
            </a:r>
            <a:r>
              <a:rPr lang="pl-PL" dirty="0"/>
              <a:t>. ICE </a:t>
            </a:r>
            <a:r>
              <a:rPr lang="pl-PL" dirty="0" err="1"/>
              <a:t>framework</a:t>
            </a:r>
            <a:r>
              <a:rPr lang="pl-PL" dirty="0"/>
              <a:t> </a:t>
            </a:r>
            <a:r>
              <a:rPr lang="pl-PL" dirty="0" err="1"/>
              <a:t>takes</a:t>
            </a:r>
            <a:r>
              <a:rPr lang="pl-PL" dirty="0"/>
              <a:t> </a:t>
            </a:r>
            <a:r>
              <a:rPr lang="pl-PL" dirty="0" err="1"/>
              <a:t>care</a:t>
            </a:r>
            <a:r>
              <a:rPr lang="pl-PL" dirty="0"/>
              <a:t> of the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complexity</a:t>
            </a:r>
            <a:r>
              <a:rPr lang="pl-PL" dirty="0"/>
              <a:t> </a:t>
            </a:r>
            <a:r>
              <a:rPr lang="pl-PL" dirty="0" err="1"/>
              <a:t>needed</a:t>
            </a:r>
            <a:r>
              <a:rPr lang="pl-PL" dirty="0"/>
              <a:t> for </a:t>
            </a:r>
            <a:r>
              <a:rPr lang="pl-PL" dirty="0" err="1"/>
              <a:t>finding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possible</a:t>
            </a:r>
            <a:r>
              <a:rPr lang="pl-PL" dirty="0"/>
              <a:t> </a:t>
            </a:r>
            <a:r>
              <a:rPr lang="pl-PL" dirty="0" err="1"/>
              <a:t>routes</a:t>
            </a:r>
            <a:r>
              <a:rPr lang="pl-PL" dirty="0"/>
              <a:t> and </a:t>
            </a:r>
            <a:r>
              <a:rPr lang="pl-PL" dirty="0" err="1"/>
              <a:t>selecting</a:t>
            </a:r>
            <a:r>
              <a:rPr lang="pl-PL" dirty="0"/>
              <a:t> the most </a:t>
            </a:r>
            <a:r>
              <a:rPr lang="pl-PL" dirty="0" err="1"/>
              <a:t>optimal</a:t>
            </a:r>
            <a:r>
              <a:rPr lang="pl-PL" dirty="0"/>
              <a:t> one, </a:t>
            </a:r>
            <a:r>
              <a:rPr lang="pl-PL" dirty="0" err="1"/>
              <a:t>even</a:t>
            </a:r>
            <a:r>
              <a:rPr lang="pl-PL" dirty="0"/>
              <a:t> in </a:t>
            </a:r>
            <a:r>
              <a:rPr lang="pl-PL" dirty="0" err="1"/>
              <a:t>heavily</a:t>
            </a:r>
            <a:r>
              <a:rPr lang="pl-PL" dirty="0"/>
              <a:t> </a:t>
            </a:r>
            <a:r>
              <a:rPr lang="pl-PL" dirty="0" err="1"/>
              <a:t>complex</a:t>
            </a:r>
            <a:r>
              <a:rPr lang="pl-PL" dirty="0"/>
              <a:t> environment. </a:t>
            </a:r>
          </a:p>
          <a:p>
            <a:pPr marL="0" indent="0">
              <a:buNone/>
            </a:pPr>
            <a:r>
              <a:rPr lang="pl-PL" dirty="0" err="1"/>
              <a:t>Representation</a:t>
            </a:r>
            <a:r>
              <a:rPr lang="pl-PL" dirty="0"/>
              <a:t> of the </a:t>
            </a:r>
            <a:r>
              <a:rPr lang="pl-PL" dirty="0" err="1"/>
              <a:t>possible</a:t>
            </a:r>
            <a:r>
              <a:rPr lang="pl-PL" dirty="0"/>
              <a:t> </a:t>
            </a:r>
            <a:r>
              <a:rPr lang="pl-PL" dirty="0" err="1"/>
              <a:t>route</a:t>
            </a:r>
            <a:r>
              <a:rPr lang="pl-PL" dirty="0"/>
              <a:t> to </a:t>
            </a:r>
            <a:r>
              <a:rPr lang="pl-PL" dirty="0" err="1"/>
              <a:t>peer</a:t>
            </a:r>
            <a:r>
              <a:rPr lang="pl-PL" dirty="0"/>
              <a:t> (IP </a:t>
            </a:r>
            <a:r>
              <a:rPr lang="pl-PL" dirty="0" err="1"/>
              <a:t>adresss</a:t>
            </a:r>
            <a:r>
              <a:rPr lang="pl-PL" dirty="0"/>
              <a:t> and port)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called</a:t>
            </a:r>
            <a:r>
              <a:rPr lang="pl-PL" dirty="0"/>
              <a:t> </a:t>
            </a:r>
            <a:r>
              <a:rPr lang="pl-PL" b="1" dirty="0" err="1"/>
              <a:t>Candidate</a:t>
            </a:r>
            <a:r>
              <a:rPr lang="pl-PL" b="1" dirty="0"/>
              <a:t>. </a:t>
            </a:r>
            <a:r>
              <a:rPr lang="pl-PL" dirty="0"/>
              <a:t>Combination of the </a:t>
            </a:r>
            <a:r>
              <a:rPr lang="pl-PL" dirty="0" err="1"/>
              <a:t>two</a:t>
            </a:r>
            <a:r>
              <a:rPr lang="pl-PL" dirty="0"/>
              <a:t> </a:t>
            </a:r>
            <a:r>
              <a:rPr lang="pl-PL" dirty="0" err="1"/>
              <a:t>candidates</a:t>
            </a:r>
            <a:r>
              <a:rPr lang="pl-PL" dirty="0"/>
              <a:t> from </a:t>
            </a:r>
            <a:r>
              <a:rPr lang="pl-PL" dirty="0" err="1"/>
              <a:t>two</a:t>
            </a:r>
            <a:r>
              <a:rPr lang="pl-PL" dirty="0"/>
              <a:t> </a:t>
            </a:r>
            <a:r>
              <a:rPr lang="pl-PL" dirty="0" err="1"/>
              <a:t>peers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known</a:t>
            </a:r>
            <a:r>
              <a:rPr lang="pl-PL" dirty="0"/>
              <a:t> as </a:t>
            </a:r>
            <a:r>
              <a:rPr lang="pl-PL" b="1" dirty="0" err="1"/>
              <a:t>Candidate</a:t>
            </a:r>
            <a:r>
              <a:rPr lang="pl-PL" b="1" dirty="0"/>
              <a:t> </a:t>
            </a:r>
            <a:r>
              <a:rPr lang="pl-PL" b="1" dirty="0" err="1"/>
              <a:t>Pair</a:t>
            </a:r>
            <a:endParaRPr lang="pl-PL" dirty="0"/>
          </a:p>
          <a:p>
            <a:pPr marL="0" indent="0">
              <a:buNone/>
            </a:pPr>
            <a:endParaRPr lang="pl-PL" b="1" dirty="0"/>
          </a:p>
          <a:p>
            <a:pPr marL="0" indent="0">
              <a:buNone/>
            </a:pPr>
            <a:r>
              <a:rPr lang="pl-PL" dirty="0"/>
              <a:t>To </a:t>
            </a:r>
            <a:r>
              <a:rPr lang="pl-PL" dirty="0" err="1"/>
              <a:t>find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possible</a:t>
            </a:r>
            <a:r>
              <a:rPr lang="pl-PL" dirty="0"/>
              <a:t> </a:t>
            </a:r>
            <a:r>
              <a:rPr lang="pl-PL" dirty="0" err="1"/>
              <a:t>candidates</a:t>
            </a:r>
            <a:r>
              <a:rPr lang="pl-PL" dirty="0"/>
              <a:t> we </a:t>
            </a:r>
            <a:r>
              <a:rPr lang="pl-PL" dirty="0" err="1"/>
              <a:t>need</a:t>
            </a:r>
            <a:r>
              <a:rPr lang="pl-PL" dirty="0"/>
              <a:t> to </a:t>
            </a:r>
            <a:r>
              <a:rPr lang="pl-PL" dirty="0" err="1"/>
              <a:t>understand</a:t>
            </a:r>
            <a:r>
              <a:rPr lang="pl-PL" dirty="0"/>
              <a:t> STUN and TURN.</a:t>
            </a:r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5E27D2B4-1586-4FD1-877A-CDB7EF30731B}"/>
              </a:ext>
            </a:extLst>
          </p:cNvPr>
          <p:cNvSpPr txBox="1">
            <a:spLocks/>
          </p:cNvSpPr>
          <p:nvPr/>
        </p:nvSpPr>
        <p:spPr>
          <a:xfrm>
            <a:off x="5275580" y="1845734"/>
            <a:ext cx="3220720" cy="40089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50452995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STUN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 descr="via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08966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GB" dirty="0"/>
              <a:t>Session Traversal Utilities for NAT</a:t>
            </a:r>
            <a:r>
              <a:rPr lang="pl-PL" dirty="0"/>
              <a:t> (STUN) </a:t>
            </a:r>
            <a:r>
              <a:rPr lang="pl-PL" dirty="0" err="1"/>
              <a:t>is</a:t>
            </a:r>
            <a:r>
              <a:rPr lang="pl-PL" dirty="0"/>
              <a:t> a </a:t>
            </a:r>
            <a:r>
              <a:rPr lang="pl-PL" dirty="0" err="1"/>
              <a:t>protocol</a:t>
            </a:r>
            <a:r>
              <a:rPr lang="pl-PL" dirty="0"/>
              <a:t> </a:t>
            </a:r>
            <a:r>
              <a:rPr lang="pl-PL" dirty="0" err="1"/>
              <a:t>defined</a:t>
            </a:r>
            <a:r>
              <a:rPr lang="pl-PL" dirty="0"/>
              <a:t> in </a:t>
            </a:r>
            <a:r>
              <a:rPr lang="pl-PL" dirty="0">
                <a:hlinkClick r:id="rId2"/>
              </a:rPr>
              <a:t>RFC 8489</a:t>
            </a:r>
            <a:r>
              <a:rPr lang="pl-PL" dirty="0"/>
              <a:t> was </a:t>
            </a:r>
            <a:r>
              <a:rPr lang="pl-PL" dirty="0" err="1"/>
              <a:t>created</a:t>
            </a:r>
            <a:r>
              <a:rPr lang="pl-PL" dirty="0"/>
              <a:t> to </a:t>
            </a:r>
            <a:r>
              <a:rPr lang="pl-PL" dirty="0" err="1"/>
              <a:t>work</a:t>
            </a:r>
            <a:r>
              <a:rPr lang="pl-PL" dirty="0"/>
              <a:t> with </a:t>
            </a:r>
            <a:r>
              <a:rPr lang="pl-PL" dirty="0" err="1"/>
              <a:t>NATs</a:t>
            </a:r>
            <a:r>
              <a:rPr lang="pl-PL" dirty="0"/>
              <a:t>.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technology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older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</a:t>
            </a:r>
            <a:r>
              <a:rPr lang="pl-PL" dirty="0" err="1"/>
              <a:t>WebRTC</a:t>
            </a:r>
            <a:r>
              <a:rPr lang="pl-PL" dirty="0"/>
              <a:t> and ICE </a:t>
            </a:r>
            <a:r>
              <a:rPr lang="pl-PL" dirty="0">
                <a:sym typeface="Wingdings" panose="05000000000000000000" pitchFamily="2" charset="2"/>
              </a:rPr>
              <a:t></a:t>
            </a:r>
          </a:p>
          <a:p>
            <a:pPr marL="0" indent="0">
              <a:buNone/>
            </a:pPr>
            <a:r>
              <a:rPr lang="pl-PL" dirty="0">
                <a:sym typeface="Wingdings" panose="05000000000000000000" pitchFamily="2" charset="2"/>
              </a:rPr>
              <a:t>STUN </a:t>
            </a:r>
            <a:r>
              <a:rPr lang="pl-PL" dirty="0" err="1">
                <a:sym typeface="Wingdings" panose="05000000000000000000" pitchFamily="2" charset="2"/>
              </a:rPr>
              <a:t>is</a:t>
            </a:r>
            <a:r>
              <a:rPr lang="pl-PL" dirty="0">
                <a:sym typeface="Wingdings" panose="05000000000000000000" pitchFamily="2" charset="2"/>
              </a:rPr>
              <a:t> </a:t>
            </a:r>
            <a:r>
              <a:rPr lang="pl-PL" dirty="0" err="1">
                <a:sym typeface="Wingdings" panose="05000000000000000000" pitchFamily="2" charset="2"/>
              </a:rPr>
              <a:t>useful</a:t>
            </a:r>
            <a:r>
              <a:rPr lang="pl-PL" dirty="0">
                <a:sym typeface="Wingdings" panose="05000000000000000000" pitchFamily="2" charset="2"/>
              </a:rPr>
              <a:t> to </a:t>
            </a:r>
            <a:r>
              <a:rPr lang="pl-PL" dirty="0" err="1">
                <a:sym typeface="Wingdings" panose="05000000000000000000" pitchFamily="2" charset="2"/>
              </a:rPr>
              <a:t>create</a:t>
            </a:r>
            <a:r>
              <a:rPr lang="pl-PL" dirty="0">
                <a:sym typeface="Wingdings" panose="05000000000000000000" pitchFamily="2" charset="2"/>
              </a:rPr>
              <a:t> a NAT </a:t>
            </a:r>
            <a:r>
              <a:rPr lang="pl-PL" dirty="0" err="1">
                <a:sym typeface="Wingdings" panose="05000000000000000000" pitchFamily="2" charset="2"/>
              </a:rPr>
              <a:t>mapping</a:t>
            </a:r>
            <a:r>
              <a:rPr lang="pl-PL" dirty="0">
                <a:sym typeface="Wingdings" panose="05000000000000000000" pitchFamily="2" charset="2"/>
              </a:rPr>
              <a:t> </a:t>
            </a:r>
            <a:r>
              <a:rPr lang="pl-PL" dirty="0" err="1">
                <a:sym typeface="Wingdings" panose="05000000000000000000" pitchFamily="2" charset="2"/>
              </a:rPr>
              <a:t>programiticaly</a:t>
            </a:r>
            <a:r>
              <a:rPr lang="pl-PL" dirty="0">
                <a:sym typeface="Wingdings" panose="05000000000000000000" pitchFamily="2" charset="2"/>
              </a:rPr>
              <a:t> and </a:t>
            </a:r>
            <a:r>
              <a:rPr lang="pl-PL" dirty="0" err="1">
                <a:sym typeface="Wingdings" panose="05000000000000000000" pitchFamily="2" charset="2"/>
              </a:rPr>
              <a:t>read</a:t>
            </a:r>
            <a:r>
              <a:rPr lang="pl-PL" dirty="0">
                <a:sym typeface="Wingdings" panose="05000000000000000000" pitchFamily="2" charset="2"/>
              </a:rPr>
              <a:t> </a:t>
            </a:r>
            <a:r>
              <a:rPr lang="pl-PL" dirty="0" err="1">
                <a:sym typeface="Wingdings" panose="05000000000000000000" pitchFamily="2" charset="2"/>
              </a:rPr>
              <a:t>details</a:t>
            </a:r>
            <a:r>
              <a:rPr lang="pl-PL" dirty="0">
                <a:sym typeface="Wingdings" panose="05000000000000000000" pitchFamily="2" charset="2"/>
              </a:rPr>
              <a:t> </a:t>
            </a:r>
            <a:r>
              <a:rPr lang="pl-PL" dirty="0" err="1">
                <a:sym typeface="Wingdings" panose="05000000000000000000" pitchFamily="2" charset="2"/>
              </a:rPr>
              <a:t>about</a:t>
            </a:r>
            <a:r>
              <a:rPr lang="pl-PL" dirty="0">
                <a:sym typeface="Wingdings" panose="05000000000000000000" pitchFamily="2" charset="2"/>
              </a:rPr>
              <a:t> </a:t>
            </a:r>
            <a:r>
              <a:rPr lang="pl-PL" dirty="0" err="1">
                <a:sym typeface="Wingdings" panose="05000000000000000000" pitchFamily="2" charset="2"/>
              </a:rPr>
              <a:t>it</a:t>
            </a:r>
            <a:r>
              <a:rPr lang="pl-PL" dirty="0">
                <a:sym typeface="Wingdings" panose="05000000000000000000" pitchFamily="2" charset="2"/>
              </a:rPr>
              <a:t>. </a:t>
            </a:r>
            <a:r>
              <a:rPr lang="en-GB" dirty="0">
                <a:sym typeface="Wingdings" panose="05000000000000000000" pitchFamily="2" charset="2"/>
              </a:rPr>
              <a:t>STUN helps a</a:t>
            </a:r>
            <a:r>
              <a:rPr lang="pl-PL" dirty="0">
                <a:sym typeface="Wingdings" panose="05000000000000000000" pitchFamily="2" charset="2"/>
              </a:rPr>
              <a:t> </a:t>
            </a:r>
            <a:r>
              <a:rPr lang="pl-PL" dirty="0" err="1">
                <a:sym typeface="Wingdings" panose="05000000000000000000" pitchFamily="2" charset="2"/>
              </a:rPr>
              <a:t>peer</a:t>
            </a:r>
            <a:r>
              <a:rPr lang="pl-PL" dirty="0">
                <a:sym typeface="Wingdings" panose="05000000000000000000" pitchFamily="2" charset="2"/>
              </a:rPr>
              <a:t> </a:t>
            </a:r>
            <a:r>
              <a:rPr lang="en-GB" dirty="0">
                <a:sym typeface="Wingdings" panose="05000000000000000000" pitchFamily="2" charset="2"/>
              </a:rPr>
              <a:t> behind a NAT </a:t>
            </a:r>
            <a:r>
              <a:rPr lang="pl-PL" dirty="0">
                <a:sym typeface="Wingdings" panose="05000000000000000000" pitchFamily="2" charset="2"/>
              </a:rPr>
              <a:t>to </a:t>
            </a:r>
            <a:r>
              <a:rPr lang="en-GB" dirty="0">
                <a:sym typeface="Wingdings" panose="05000000000000000000" pitchFamily="2" charset="2"/>
              </a:rPr>
              <a:t>figure out what mapping was created by asking a STUN server outside NAT to report what it observes</a:t>
            </a:r>
            <a:r>
              <a:rPr lang="pl-PL" dirty="0">
                <a:sym typeface="Wingdings" panose="05000000000000000000" pitchFamily="2" charset="2"/>
              </a:rPr>
              <a:t> (report </a:t>
            </a:r>
            <a:r>
              <a:rPr lang="pl-PL" dirty="0" err="1">
                <a:sym typeface="Wingdings" panose="05000000000000000000" pitchFamily="2" charset="2"/>
              </a:rPr>
              <a:t>caller</a:t>
            </a:r>
            <a:r>
              <a:rPr lang="pl-PL" dirty="0">
                <a:sym typeface="Wingdings" panose="05000000000000000000" pitchFamily="2" charset="2"/>
              </a:rPr>
              <a:t> </a:t>
            </a:r>
            <a:r>
              <a:rPr lang="pl-PL" dirty="0" err="1">
                <a:sym typeface="Wingdings" panose="05000000000000000000" pitchFamily="2" charset="2"/>
              </a:rPr>
              <a:t>details</a:t>
            </a:r>
            <a:r>
              <a:rPr lang="pl-PL" dirty="0">
                <a:sym typeface="Wingdings" panose="05000000000000000000" pitchFamily="2" charset="2"/>
              </a:rPr>
              <a:t>).</a:t>
            </a:r>
          </a:p>
          <a:p>
            <a:pPr marL="0" indent="0">
              <a:buNone/>
            </a:pPr>
            <a:r>
              <a:rPr lang="pl-PL" dirty="0" err="1">
                <a:sym typeface="Wingdings" panose="05000000000000000000" pitchFamily="2" charset="2"/>
              </a:rPr>
              <a:t>Creating</a:t>
            </a:r>
            <a:r>
              <a:rPr lang="pl-PL" dirty="0">
                <a:sym typeface="Wingdings" panose="05000000000000000000" pitchFamily="2" charset="2"/>
              </a:rPr>
              <a:t> a NAT </a:t>
            </a:r>
            <a:r>
              <a:rPr lang="pl-PL" dirty="0" err="1">
                <a:sym typeface="Wingdings" panose="05000000000000000000" pitchFamily="2" charset="2"/>
              </a:rPr>
              <a:t>mapping</a:t>
            </a:r>
            <a:r>
              <a:rPr lang="pl-PL" dirty="0">
                <a:sym typeface="Wingdings" panose="05000000000000000000" pitchFamily="2" charset="2"/>
              </a:rPr>
              <a:t> </a:t>
            </a:r>
            <a:r>
              <a:rPr lang="pl-PL" dirty="0" err="1">
                <a:sym typeface="Wingdings" panose="05000000000000000000" pitchFamily="2" charset="2"/>
              </a:rPr>
              <a:t>is</a:t>
            </a:r>
            <a:r>
              <a:rPr lang="pl-PL" dirty="0">
                <a:sym typeface="Wingdings" panose="05000000000000000000" pitchFamily="2" charset="2"/>
              </a:rPr>
              <a:t> </a:t>
            </a:r>
            <a:r>
              <a:rPr lang="pl-PL" dirty="0" err="1">
                <a:sym typeface="Wingdings" panose="05000000000000000000" pitchFamily="2" charset="2"/>
              </a:rPr>
              <a:t>just</a:t>
            </a:r>
            <a:r>
              <a:rPr lang="pl-PL" dirty="0">
                <a:sym typeface="Wingdings" panose="05000000000000000000" pitchFamily="2" charset="2"/>
              </a:rPr>
              <a:t> </a:t>
            </a:r>
            <a:r>
              <a:rPr lang="pl-PL" dirty="0" err="1">
                <a:sym typeface="Wingdings" panose="05000000000000000000" pitchFamily="2" charset="2"/>
              </a:rPr>
              <a:t>sending</a:t>
            </a:r>
            <a:r>
              <a:rPr lang="pl-PL" dirty="0">
                <a:sym typeface="Wingdings" panose="05000000000000000000" pitchFamily="2" charset="2"/>
              </a:rPr>
              <a:t> one </a:t>
            </a:r>
            <a:r>
              <a:rPr lang="pl-PL" dirty="0" err="1">
                <a:sym typeface="Wingdings" panose="05000000000000000000" pitchFamily="2" charset="2"/>
              </a:rPr>
              <a:t>request</a:t>
            </a:r>
            <a:r>
              <a:rPr lang="pl-PL" dirty="0">
                <a:sym typeface="Wingdings" panose="05000000000000000000" pitchFamily="2" charset="2"/>
              </a:rPr>
              <a:t> to the STUN </a:t>
            </a:r>
            <a:r>
              <a:rPr lang="pl-PL" dirty="0" err="1">
                <a:sym typeface="Wingdings" panose="05000000000000000000" pitchFamily="2" charset="2"/>
              </a:rPr>
              <a:t>server</a:t>
            </a:r>
            <a:r>
              <a:rPr lang="pl-PL" dirty="0">
                <a:sym typeface="Wingdings" panose="05000000000000000000" pitchFamily="2" charset="2"/>
              </a:rPr>
              <a:t>. </a:t>
            </a:r>
          </a:p>
          <a:p>
            <a:pPr marL="0" indent="0">
              <a:buNone/>
            </a:pPr>
            <a:endParaRPr lang="pl-PL" dirty="0">
              <a:sym typeface="Wingdings" panose="05000000000000000000" pitchFamily="2" charset="2"/>
            </a:endParaRPr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 err="1"/>
              <a:t>Discovered</a:t>
            </a:r>
            <a:r>
              <a:rPr lang="pl-PL" dirty="0"/>
              <a:t> IP </a:t>
            </a:r>
            <a:r>
              <a:rPr lang="pl-PL" dirty="0" err="1"/>
              <a:t>address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called</a:t>
            </a:r>
            <a:r>
              <a:rPr lang="pl-PL" dirty="0"/>
              <a:t> </a:t>
            </a:r>
            <a:r>
              <a:rPr lang="pl-PL" b="1" dirty="0"/>
              <a:t>XOR-MAPPED-ADDRESS</a:t>
            </a:r>
            <a:r>
              <a:rPr lang="pl-PL" dirty="0"/>
              <a:t>, </a:t>
            </a:r>
            <a:r>
              <a:rPr lang="pl-PL" b="1" dirty="0" err="1"/>
              <a:t>Mapped</a:t>
            </a:r>
            <a:r>
              <a:rPr lang="pl-PL" b="1" dirty="0"/>
              <a:t> </a:t>
            </a:r>
            <a:r>
              <a:rPr lang="pl-PL" b="1" dirty="0" err="1"/>
              <a:t>Address</a:t>
            </a:r>
            <a:r>
              <a:rPr lang="pl-PL" dirty="0"/>
              <a:t>, </a:t>
            </a:r>
            <a:r>
              <a:rPr lang="pl-PL" b="1" dirty="0"/>
              <a:t>Server </a:t>
            </a:r>
            <a:r>
              <a:rPr lang="pl-PL" b="1" dirty="0" err="1"/>
              <a:t>Reflexive</a:t>
            </a:r>
            <a:r>
              <a:rPr lang="pl-PL" b="1" dirty="0"/>
              <a:t> </a:t>
            </a:r>
            <a:r>
              <a:rPr lang="pl-PL" b="1" dirty="0" err="1"/>
              <a:t>Candidate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just</a:t>
            </a:r>
            <a:r>
              <a:rPr lang="pl-PL" dirty="0"/>
              <a:t> </a:t>
            </a:r>
            <a:r>
              <a:rPr lang="pl-PL" b="1" dirty="0"/>
              <a:t>Public IP</a:t>
            </a:r>
            <a:r>
              <a:rPr lang="pl-PL" dirty="0"/>
              <a:t> </a:t>
            </a:r>
            <a:r>
              <a:rPr lang="pl-PL" dirty="0">
                <a:sym typeface="Wingdings" panose="05000000000000000000" pitchFamily="2" charset="2"/>
              </a:rPr>
              <a:t></a:t>
            </a:r>
            <a:endParaRPr lang="pl-PL" dirty="0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5E27D2B4-1586-4FD1-877A-CDB7EF30731B}"/>
              </a:ext>
            </a:extLst>
          </p:cNvPr>
          <p:cNvSpPr txBox="1">
            <a:spLocks/>
          </p:cNvSpPr>
          <p:nvPr/>
        </p:nvSpPr>
        <p:spPr>
          <a:xfrm>
            <a:off x="5275580" y="1845734"/>
            <a:ext cx="3220720" cy="40089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en-GB" dirty="0"/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5D83A067-19DC-4B92-83DB-D6F8CAF7B476}"/>
              </a:ext>
            </a:extLst>
          </p:cNvPr>
          <p:cNvSpPr/>
          <p:nvPr/>
        </p:nvSpPr>
        <p:spPr>
          <a:xfrm>
            <a:off x="1097280" y="4160520"/>
            <a:ext cx="2020824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Peer</a:t>
            </a:r>
            <a:br>
              <a:rPr lang="pl-PL" dirty="0"/>
            </a:br>
            <a:r>
              <a:rPr lang="pl-PL" dirty="0"/>
              <a:t>192.168.0.1:7000</a:t>
            </a:r>
            <a:endParaRPr lang="en-GB" dirty="0"/>
          </a:p>
        </p:txBody>
      </p:sp>
      <p:sp>
        <p:nvSpPr>
          <p:cNvPr id="8" name="Prostokąt 7">
            <a:extLst>
              <a:ext uri="{FF2B5EF4-FFF2-40B4-BE49-F238E27FC236}">
                <a16:creationId xmlns:a16="http://schemas.microsoft.com/office/drawing/2014/main" id="{221DDA9C-4FE9-4CDC-BFFF-B9A69504A367}"/>
              </a:ext>
            </a:extLst>
          </p:cNvPr>
          <p:cNvSpPr/>
          <p:nvPr/>
        </p:nvSpPr>
        <p:spPr>
          <a:xfrm>
            <a:off x="4105656" y="4160520"/>
            <a:ext cx="2020824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Router</a:t>
            </a:r>
            <a:br>
              <a:rPr lang="pl-PL" dirty="0"/>
            </a:br>
            <a:r>
              <a:rPr lang="pl-PL" dirty="0"/>
              <a:t>5.0.0.1</a:t>
            </a:r>
            <a:endParaRPr lang="en-GB" dirty="0"/>
          </a:p>
        </p:txBody>
      </p:sp>
      <p:sp>
        <p:nvSpPr>
          <p:cNvPr id="9" name="Prostokąt 8">
            <a:extLst>
              <a:ext uri="{FF2B5EF4-FFF2-40B4-BE49-F238E27FC236}">
                <a16:creationId xmlns:a16="http://schemas.microsoft.com/office/drawing/2014/main" id="{F479F8F1-4172-40AF-9AE9-4F0CA9E387F9}"/>
              </a:ext>
            </a:extLst>
          </p:cNvPr>
          <p:cNvSpPr/>
          <p:nvPr/>
        </p:nvSpPr>
        <p:spPr>
          <a:xfrm>
            <a:off x="9164870" y="4175236"/>
            <a:ext cx="2020824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STUN </a:t>
            </a:r>
            <a:r>
              <a:rPr lang="pl-PL" dirty="0" err="1"/>
              <a:t>server</a:t>
            </a:r>
            <a:endParaRPr lang="en-GB" dirty="0"/>
          </a:p>
        </p:txBody>
      </p:sp>
      <p:cxnSp>
        <p:nvCxnSpPr>
          <p:cNvPr id="10" name="Łącznik prosty ze strzałką 9" descr="via">
            <a:extLst>
              <a:ext uri="{FF2B5EF4-FFF2-40B4-BE49-F238E27FC236}">
                <a16:creationId xmlns:a16="http://schemas.microsoft.com/office/drawing/2014/main" id="{88172B36-9832-418C-B923-E1351C0868DC}"/>
              </a:ext>
            </a:extLst>
          </p:cNvPr>
          <p:cNvCxnSpPr>
            <a:stCxn id="4" idx="3"/>
            <a:endCxn id="8" idx="1"/>
          </p:cNvCxnSpPr>
          <p:nvPr/>
        </p:nvCxnSpPr>
        <p:spPr>
          <a:xfrm>
            <a:off x="3118104" y="4572000"/>
            <a:ext cx="98755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Łącznik prosty ze strzałką 15">
            <a:extLst>
              <a:ext uri="{FF2B5EF4-FFF2-40B4-BE49-F238E27FC236}">
                <a16:creationId xmlns:a16="http://schemas.microsoft.com/office/drawing/2014/main" id="{D1C338D4-A185-4FD2-861F-88B3990EC99F}"/>
              </a:ext>
            </a:extLst>
          </p:cNvPr>
          <p:cNvCxnSpPr/>
          <p:nvPr/>
        </p:nvCxnSpPr>
        <p:spPr>
          <a:xfrm>
            <a:off x="6096000" y="4334256"/>
            <a:ext cx="28336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Łącznik prosty ze strzałką 17">
            <a:extLst>
              <a:ext uri="{FF2B5EF4-FFF2-40B4-BE49-F238E27FC236}">
                <a16:creationId xmlns:a16="http://schemas.microsoft.com/office/drawing/2014/main" id="{95F0F3FE-34B9-4EBA-B9E8-16253C1294DB}"/>
              </a:ext>
            </a:extLst>
          </p:cNvPr>
          <p:cNvCxnSpPr/>
          <p:nvPr/>
        </p:nvCxnSpPr>
        <p:spPr>
          <a:xfrm flipH="1">
            <a:off x="6096000" y="4690872"/>
            <a:ext cx="283362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ole tekstowe 19">
            <a:extLst>
              <a:ext uri="{FF2B5EF4-FFF2-40B4-BE49-F238E27FC236}">
                <a16:creationId xmlns:a16="http://schemas.microsoft.com/office/drawing/2014/main" id="{5FAF16A9-0B38-4546-9ADA-453396B104FC}"/>
              </a:ext>
            </a:extLst>
          </p:cNvPr>
          <p:cNvSpPr txBox="1"/>
          <p:nvPr/>
        </p:nvSpPr>
        <p:spPr>
          <a:xfrm flipH="1">
            <a:off x="3353350" y="4244816"/>
            <a:ext cx="11465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via</a:t>
            </a:r>
            <a:endParaRPr lang="en-GB" dirty="0"/>
          </a:p>
        </p:txBody>
      </p:sp>
      <p:sp>
        <p:nvSpPr>
          <p:cNvPr id="21" name="pole tekstowe 20">
            <a:extLst>
              <a:ext uri="{FF2B5EF4-FFF2-40B4-BE49-F238E27FC236}">
                <a16:creationId xmlns:a16="http://schemas.microsoft.com/office/drawing/2014/main" id="{B3CE22E6-304A-4DBE-A3DC-9075F25EEAB2}"/>
              </a:ext>
            </a:extLst>
          </p:cNvPr>
          <p:cNvSpPr txBox="1"/>
          <p:nvPr/>
        </p:nvSpPr>
        <p:spPr>
          <a:xfrm>
            <a:off x="6164156" y="3975854"/>
            <a:ext cx="30093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err="1"/>
              <a:t>What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my IP </a:t>
            </a:r>
            <a:r>
              <a:rPr lang="pl-PL" dirty="0" err="1"/>
              <a:t>address</a:t>
            </a:r>
            <a:r>
              <a:rPr lang="pl-PL" dirty="0"/>
              <a:t> &amp; port?</a:t>
            </a:r>
            <a:endParaRPr lang="en-GB" dirty="0"/>
          </a:p>
        </p:txBody>
      </p:sp>
      <p:sp>
        <p:nvSpPr>
          <p:cNvPr id="22" name="pole tekstowe 21">
            <a:extLst>
              <a:ext uri="{FF2B5EF4-FFF2-40B4-BE49-F238E27FC236}">
                <a16:creationId xmlns:a16="http://schemas.microsoft.com/office/drawing/2014/main" id="{6DAD997A-84B2-4E63-8DDD-E97CBEB7F406}"/>
              </a:ext>
            </a:extLst>
          </p:cNvPr>
          <p:cNvSpPr txBox="1"/>
          <p:nvPr/>
        </p:nvSpPr>
        <p:spPr>
          <a:xfrm>
            <a:off x="6777939" y="4628864"/>
            <a:ext cx="13564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/>
              <a:t>5.0.0.1:7000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54181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STUN </a:t>
            </a:r>
            <a:r>
              <a:rPr lang="pl-PL" dirty="0" err="1">
                <a:solidFill>
                  <a:schemeClr val="tx1"/>
                </a:solidFill>
              </a:rPr>
              <a:t>is</a:t>
            </a:r>
            <a:r>
              <a:rPr lang="pl-PL" dirty="0">
                <a:solidFill>
                  <a:schemeClr val="tx1"/>
                </a:solidFill>
              </a:rPr>
              <a:t> not </a:t>
            </a:r>
            <a:r>
              <a:rPr lang="pl-PL" dirty="0" err="1">
                <a:solidFill>
                  <a:schemeClr val="tx1"/>
                </a:solidFill>
              </a:rPr>
              <a:t>enough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 descr="via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089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 err="1"/>
              <a:t>Unfortunately</a:t>
            </a:r>
            <a:r>
              <a:rPr lang="pl-PL" dirty="0"/>
              <a:t> </a:t>
            </a:r>
            <a:r>
              <a:rPr lang="pl-PL" dirty="0" err="1"/>
              <a:t>sometimes</a:t>
            </a:r>
            <a:r>
              <a:rPr lang="pl-PL" dirty="0"/>
              <a:t> </a:t>
            </a:r>
            <a:r>
              <a:rPr lang="pl-PL" dirty="0" err="1"/>
              <a:t>Mapped</a:t>
            </a:r>
            <a:r>
              <a:rPr lang="pl-PL" dirty="0"/>
              <a:t> </a:t>
            </a:r>
            <a:r>
              <a:rPr lang="pl-PL" dirty="0" err="1"/>
              <a:t>Address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not </a:t>
            </a:r>
            <a:r>
              <a:rPr lang="pl-PL" dirty="0" err="1"/>
              <a:t>enough</a:t>
            </a:r>
            <a:r>
              <a:rPr lang="pl-PL" dirty="0"/>
              <a:t> to </a:t>
            </a:r>
            <a:r>
              <a:rPr lang="pl-PL" dirty="0" err="1"/>
              <a:t>create</a:t>
            </a:r>
            <a:r>
              <a:rPr lang="pl-PL" dirty="0"/>
              <a:t> a </a:t>
            </a:r>
            <a:r>
              <a:rPr lang="pl-PL" dirty="0" err="1"/>
              <a:t>connection</a:t>
            </a:r>
            <a:r>
              <a:rPr lang="pl-PL" dirty="0"/>
              <a:t> </a:t>
            </a:r>
            <a:r>
              <a:rPr lang="pl-PL" dirty="0" err="1"/>
              <a:t>between</a:t>
            </a:r>
            <a:r>
              <a:rPr lang="pl-PL" dirty="0"/>
              <a:t> the </a:t>
            </a:r>
            <a:r>
              <a:rPr lang="pl-PL" dirty="0" err="1"/>
              <a:t>peers</a:t>
            </a:r>
            <a:r>
              <a:rPr lang="pl-PL" dirty="0"/>
              <a:t>.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peer</a:t>
            </a:r>
            <a:r>
              <a:rPr lang="pl-PL" dirty="0"/>
              <a:t> </a:t>
            </a:r>
            <a:r>
              <a:rPr lang="pl-PL" dirty="0" err="1"/>
              <a:t>lives</a:t>
            </a:r>
            <a:r>
              <a:rPr lang="pl-PL" dirty="0"/>
              <a:t> </a:t>
            </a:r>
            <a:r>
              <a:rPr lang="pl-PL" dirty="0" err="1"/>
              <a:t>under</a:t>
            </a:r>
            <a:r>
              <a:rPr lang="pl-PL" dirty="0"/>
              <a:t> </a:t>
            </a:r>
            <a:r>
              <a:rPr lang="pl-PL" dirty="0" err="1"/>
              <a:t>Address</a:t>
            </a:r>
            <a:r>
              <a:rPr lang="pl-PL" dirty="0"/>
              <a:t> </a:t>
            </a:r>
            <a:r>
              <a:rPr lang="pl-PL" dirty="0" err="1"/>
              <a:t>Dependend</a:t>
            </a:r>
            <a:r>
              <a:rPr lang="pl-PL" dirty="0"/>
              <a:t> NAT, </a:t>
            </a:r>
            <a:r>
              <a:rPr lang="pl-PL" dirty="0" err="1"/>
              <a:t>only</a:t>
            </a:r>
            <a:r>
              <a:rPr lang="pl-PL" dirty="0"/>
              <a:t> STUN </a:t>
            </a:r>
            <a:r>
              <a:rPr lang="pl-PL" dirty="0" err="1"/>
              <a:t>server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send</a:t>
            </a:r>
            <a:r>
              <a:rPr lang="pl-PL" dirty="0"/>
              <a:t> </a:t>
            </a:r>
            <a:r>
              <a:rPr lang="pl-PL" dirty="0" err="1"/>
              <a:t>traffic</a:t>
            </a:r>
            <a:r>
              <a:rPr lang="pl-PL" dirty="0"/>
              <a:t> </a:t>
            </a:r>
            <a:r>
              <a:rPr lang="pl-PL" dirty="0" err="1"/>
              <a:t>back</a:t>
            </a:r>
            <a:r>
              <a:rPr lang="pl-PL" dirty="0"/>
              <a:t> to </a:t>
            </a:r>
            <a:r>
              <a:rPr lang="pl-PL" dirty="0" err="1"/>
              <a:t>it</a:t>
            </a:r>
            <a:r>
              <a:rPr lang="pl-PL" dirty="0"/>
              <a:t>.</a:t>
            </a:r>
          </a:p>
          <a:p>
            <a:pPr marL="0" indent="0">
              <a:buNone/>
            </a:pP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Mapped</a:t>
            </a:r>
            <a:r>
              <a:rPr lang="pl-PL" dirty="0"/>
              <a:t> </a:t>
            </a:r>
            <a:r>
              <a:rPr lang="pl-PL" dirty="0" err="1"/>
              <a:t>Address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shared</a:t>
            </a:r>
            <a:r>
              <a:rPr lang="pl-PL" dirty="0"/>
              <a:t> via </a:t>
            </a:r>
            <a:r>
              <a:rPr lang="pl-PL" dirty="0" err="1"/>
              <a:t>Signaling</a:t>
            </a:r>
            <a:r>
              <a:rPr lang="pl-PL" dirty="0"/>
              <a:t> with </a:t>
            </a:r>
            <a:r>
              <a:rPr lang="pl-PL" dirty="0" err="1"/>
              <a:t>other</a:t>
            </a:r>
            <a:r>
              <a:rPr lang="pl-PL" dirty="0"/>
              <a:t> </a:t>
            </a:r>
            <a:r>
              <a:rPr lang="pl-PL" dirty="0" err="1"/>
              <a:t>peers</a:t>
            </a:r>
            <a:r>
              <a:rPr lang="pl-PL" dirty="0"/>
              <a:t>,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communication</a:t>
            </a:r>
            <a:r>
              <a:rPr lang="pl-PL" dirty="0"/>
              <a:t> </a:t>
            </a:r>
            <a:r>
              <a:rPr lang="pl-PL" dirty="0" err="1"/>
              <a:t>made</a:t>
            </a:r>
            <a:r>
              <a:rPr lang="pl-PL" dirty="0"/>
              <a:t> to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will</a:t>
            </a:r>
            <a:r>
              <a:rPr lang="pl-PL" dirty="0"/>
              <a:t> be </a:t>
            </a:r>
            <a:r>
              <a:rPr lang="pl-PL" dirty="0" err="1"/>
              <a:t>dropped</a:t>
            </a:r>
            <a:r>
              <a:rPr lang="pl-PL" dirty="0"/>
              <a:t>, </a:t>
            </a:r>
            <a:r>
              <a:rPr lang="pl-PL" dirty="0" err="1"/>
              <a:t>what</a:t>
            </a:r>
            <a:r>
              <a:rPr lang="pl-PL" dirty="0"/>
              <a:t> </a:t>
            </a:r>
            <a:r>
              <a:rPr lang="pl-PL" dirty="0" err="1"/>
              <a:t>makes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Candidate</a:t>
            </a:r>
            <a:r>
              <a:rPr lang="pl-PL" dirty="0"/>
              <a:t> </a:t>
            </a:r>
            <a:r>
              <a:rPr lang="pl-PL" dirty="0" err="1"/>
              <a:t>useless</a:t>
            </a:r>
            <a:r>
              <a:rPr lang="pl-PL" dirty="0"/>
              <a:t> for </a:t>
            </a:r>
            <a:r>
              <a:rPr lang="pl-PL" dirty="0" err="1"/>
              <a:t>communication</a:t>
            </a:r>
            <a:r>
              <a:rPr lang="pl-PL" dirty="0"/>
              <a:t>.</a:t>
            </a:r>
            <a:br>
              <a:rPr lang="pl-PL" dirty="0"/>
            </a:br>
            <a:br>
              <a:rPr lang="pl-PL" dirty="0"/>
            </a:br>
            <a:r>
              <a:rPr lang="pl-PL" dirty="0" err="1"/>
              <a:t>However</a:t>
            </a:r>
            <a:r>
              <a:rPr lang="pl-PL" dirty="0"/>
              <a:t>, </a:t>
            </a:r>
            <a:r>
              <a:rPr lang="pl-PL" dirty="0" err="1"/>
              <a:t>what</a:t>
            </a:r>
            <a:r>
              <a:rPr lang="pl-PL" dirty="0"/>
              <a:t> </a:t>
            </a:r>
            <a:r>
              <a:rPr lang="pl-PL" dirty="0" err="1"/>
              <a:t>if</a:t>
            </a:r>
            <a:r>
              <a:rPr lang="pl-PL" dirty="0"/>
              <a:t> STUN </a:t>
            </a:r>
            <a:r>
              <a:rPr lang="pl-PL" dirty="0" err="1"/>
              <a:t>server</a:t>
            </a:r>
            <a:r>
              <a:rPr lang="pl-PL" dirty="0"/>
              <a:t> </a:t>
            </a:r>
            <a:r>
              <a:rPr lang="pl-PL" dirty="0" err="1"/>
              <a:t>could</a:t>
            </a:r>
            <a:r>
              <a:rPr lang="pl-PL" dirty="0"/>
              <a:t> </a:t>
            </a:r>
            <a:r>
              <a:rPr lang="pl-PL" dirty="0" err="1"/>
              <a:t>forward</a:t>
            </a:r>
            <a:r>
              <a:rPr lang="pl-PL" dirty="0"/>
              <a:t> </a:t>
            </a:r>
            <a:r>
              <a:rPr lang="pl-PL" dirty="0" err="1"/>
              <a:t>your</a:t>
            </a:r>
            <a:r>
              <a:rPr lang="pl-PL" dirty="0"/>
              <a:t> </a:t>
            </a:r>
            <a:r>
              <a:rPr lang="pl-PL" dirty="0" err="1"/>
              <a:t>packets</a:t>
            </a:r>
            <a:r>
              <a:rPr lang="pl-PL" dirty="0"/>
              <a:t> to </a:t>
            </a:r>
            <a:r>
              <a:rPr lang="pl-PL" dirty="0" err="1"/>
              <a:t>it</a:t>
            </a:r>
            <a:r>
              <a:rPr lang="pl-PL" dirty="0"/>
              <a:t>, as a </a:t>
            </a:r>
            <a:r>
              <a:rPr lang="pl-PL" dirty="0" err="1"/>
              <a:t>proxy</a:t>
            </a:r>
            <a:r>
              <a:rPr lang="pl-PL" dirty="0"/>
              <a:t>? </a:t>
            </a:r>
            <a:r>
              <a:rPr lang="pl-PL" dirty="0">
                <a:sym typeface="Wingdings" panose="05000000000000000000" pitchFamily="2" charset="2"/>
              </a:rPr>
              <a:t></a:t>
            </a:r>
            <a:endParaRPr lang="pl-PL" dirty="0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5E27D2B4-1586-4FD1-877A-CDB7EF30731B}"/>
              </a:ext>
            </a:extLst>
          </p:cNvPr>
          <p:cNvSpPr txBox="1">
            <a:spLocks/>
          </p:cNvSpPr>
          <p:nvPr/>
        </p:nvSpPr>
        <p:spPr>
          <a:xfrm>
            <a:off x="5275580" y="1845734"/>
            <a:ext cx="3220720" cy="40089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0375723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TURN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 descr="via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089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/>
              <a:t>TURN (Traversal Using Relays around NAT)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defined</a:t>
            </a:r>
            <a:r>
              <a:rPr lang="pl-PL" dirty="0"/>
              <a:t> in </a:t>
            </a:r>
            <a:r>
              <a:rPr lang="en-GB" dirty="0">
                <a:hlinkClick r:id="rId2"/>
              </a:rPr>
              <a:t>RFC 8656</a:t>
            </a:r>
            <a:r>
              <a:rPr lang="en-GB" dirty="0"/>
              <a:t> </a:t>
            </a:r>
            <a:r>
              <a:rPr lang="pl-PL" dirty="0"/>
              <a:t>and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advanced</a:t>
            </a:r>
            <a:r>
              <a:rPr lang="pl-PL" dirty="0"/>
              <a:t> </a:t>
            </a:r>
            <a:r>
              <a:rPr lang="pl-PL" dirty="0" err="1"/>
              <a:t>extension</a:t>
            </a:r>
            <a:r>
              <a:rPr lang="pl-PL" dirty="0"/>
              <a:t> of the STUN for </a:t>
            </a:r>
            <a:r>
              <a:rPr lang="pl-PL" dirty="0" err="1"/>
              <a:t>situations</a:t>
            </a:r>
            <a:r>
              <a:rPr lang="pl-PL" dirty="0"/>
              <a:t> </a:t>
            </a:r>
            <a:r>
              <a:rPr lang="pl-PL" dirty="0" err="1"/>
              <a:t>where</a:t>
            </a:r>
            <a:r>
              <a:rPr lang="pl-PL" dirty="0"/>
              <a:t> </a:t>
            </a:r>
            <a:r>
              <a:rPr lang="pl-PL" dirty="0" err="1"/>
              <a:t>direct</a:t>
            </a:r>
            <a:r>
              <a:rPr lang="pl-PL" dirty="0"/>
              <a:t> </a:t>
            </a:r>
            <a:r>
              <a:rPr lang="pl-PL" dirty="0" err="1"/>
              <a:t>connectivity</a:t>
            </a:r>
            <a:r>
              <a:rPr lang="pl-PL" dirty="0"/>
              <a:t> </a:t>
            </a:r>
            <a:r>
              <a:rPr lang="pl-PL" dirty="0" err="1"/>
              <a:t>isn’t</a:t>
            </a:r>
            <a:r>
              <a:rPr lang="pl-PL" dirty="0"/>
              <a:t> </a:t>
            </a:r>
            <a:r>
              <a:rPr lang="pl-PL" dirty="0" err="1"/>
              <a:t>possible</a:t>
            </a:r>
            <a:r>
              <a:rPr lang="pl-PL" dirty="0"/>
              <a:t>, for </a:t>
            </a:r>
            <a:r>
              <a:rPr lang="pl-PL" dirty="0" err="1"/>
              <a:t>example</a:t>
            </a:r>
            <a:r>
              <a:rPr lang="pl-PL" dirty="0"/>
              <a:t> </a:t>
            </a:r>
            <a:r>
              <a:rPr lang="pl-PL" dirty="0" err="1"/>
              <a:t>because</a:t>
            </a:r>
            <a:r>
              <a:rPr lang="pl-PL" dirty="0"/>
              <a:t> of the NAT </a:t>
            </a:r>
            <a:r>
              <a:rPr lang="pl-PL" dirty="0" err="1"/>
              <a:t>filtering</a:t>
            </a:r>
            <a:r>
              <a:rPr lang="pl-PL" dirty="0"/>
              <a:t>. It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also</a:t>
            </a:r>
            <a:r>
              <a:rPr lang="pl-PL" dirty="0"/>
              <a:t> </a:t>
            </a:r>
            <a:r>
              <a:rPr lang="pl-PL" dirty="0" err="1"/>
              <a:t>used</a:t>
            </a:r>
            <a:r>
              <a:rPr lang="pl-PL" dirty="0"/>
              <a:t> for </a:t>
            </a:r>
            <a:r>
              <a:rPr lang="pl-PL" dirty="0" err="1"/>
              <a:t>privacy</a:t>
            </a:r>
            <a:r>
              <a:rPr lang="pl-PL" dirty="0"/>
              <a:t> </a:t>
            </a:r>
            <a:r>
              <a:rPr lang="pl-PL" dirty="0" err="1"/>
              <a:t>purposes</a:t>
            </a:r>
            <a:r>
              <a:rPr lang="pl-PL" dirty="0"/>
              <a:t> to </a:t>
            </a:r>
            <a:r>
              <a:rPr lang="pl-PL" dirty="0" err="1"/>
              <a:t>mask</a:t>
            </a:r>
            <a:r>
              <a:rPr lang="pl-PL" dirty="0"/>
              <a:t> the </a:t>
            </a:r>
            <a:r>
              <a:rPr lang="pl-PL" dirty="0" err="1"/>
              <a:t>original</a:t>
            </a:r>
            <a:r>
              <a:rPr lang="pl-PL" dirty="0"/>
              <a:t> IP </a:t>
            </a:r>
            <a:r>
              <a:rPr lang="pl-PL" dirty="0" err="1"/>
              <a:t>address</a:t>
            </a:r>
            <a:r>
              <a:rPr lang="pl-PL" dirty="0"/>
              <a:t>. </a:t>
            </a:r>
          </a:p>
          <a:p>
            <a:pPr marL="0" indent="0">
              <a:buNone/>
            </a:pPr>
            <a:r>
              <a:rPr lang="pl-PL" dirty="0"/>
              <a:t>TURN </a:t>
            </a:r>
            <a:r>
              <a:rPr lang="pl-PL" dirty="0" err="1"/>
              <a:t>acts</a:t>
            </a:r>
            <a:r>
              <a:rPr lang="pl-PL" dirty="0"/>
              <a:t> as a </a:t>
            </a:r>
            <a:r>
              <a:rPr lang="pl-PL" dirty="0" err="1"/>
              <a:t>proxy</a:t>
            </a:r>
            <a:r>
              <a:rPr lang="pl-PL" dirty="0"/>
              <a:t>,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required</a:t>
            </a:r>
            <a:r>
              <a:rPr lang="pl-PL" dirty="0"/>
              <a:t> a </a:t>
            </a:r>
            <a:r>
              <a:rPr lang="pl-PL" dirty="0" err="1"/>
              <a:t>dedicated</a:t>
            </a:r>
            <a:r>
              <a:rPr lang="pl-PL" dirty="0"/>
              <a:t> </a:t>
            </a:r>
            <a:r>
              <a:rPr lang="pl-PL" dirty="0" err="1"/>
              <a:t>machine</a:t>
            </a:r>
            <a:r>
              <a:rPr lang="pl-PL" dirty="0"/>
              <a:t>. The </a:t>
            </a:r>
            <a:r>
              <a:rPr lang="pl-PL" dirty="0" err="1"/>
              <a:t>peer</a:t>
            </a:r>
            <a:r>
              <a:rPr lang="pl-PL" dirty="0"/>
              <a:t> </a:t>
            </a:r>
            <a:r>
              <a:rPr lang="pl-PL" dirty="0" err="1"/>
              <a:t>connects</a:t>
            </a:r>
            <a:r>
              <a:rPr lang="pl-PL" dirty="0"/>
              <a:t> to the TURN </a:t>
            </a:r>
            <a:r>
              <a:rPr lang="pl-PL" dirty="0" err="1"/>
              <a:t>server</a:t>
            </a:r>
            <a:r>
              <a:rPr lang="pl-PL" dirty="0"/>
              <a:t> and </a:t>
            </a:r>
            <a:r>
              <a:rPr lang="pl-PL" dirty="0" err="1"/>
              <a:t>creates</a:t>
            </a:r>
            <a:r>
              <a:rPr lang="pl-PL" dirty="0"/>
              <a:t> </a:t>
            </a:r>
            <a:r>
              <a:rPr lang="pl-PL" dirty="0" err="1"/>
              <a:t>an</a:t>
            </a:r>
            <a:r>
              <a:rPr lang="pl-PL" dirty="0"/>
              <a:t> </a:t>
            </a:r>
            <a:r>
              <a:rPr lang="pl-PL" dirty="0" err="1"/>
              <a:t>Allocation</a:t>
            </a:r>
            <a:r>
              <a:rPr lang="pl-PL" dirty="0"/>
              <a:t>. With </a:t>
            </a:r>
            <a:r>
              <a:rPr lang="pl-PL" dirty="0" err="1"/>
              <a:t>Allocation</a:t>
            </a:r>
            <a:r>
              <a:rPr lang="pl-PL" dirty="0"/>
              <a:t>, </a:t>
            </a:r>
            <a:r>
              <a:rPr lang="pl-PL" dirty="0" err="1"/>
              <a:t>peer</a:t>
            </a:r>
            <a:r>
              <a:rPr lang="pl-PL" dirty="0"/>
              <a:t> </a:t>
            </a:r>
            <a:r>
              <a:rPr lang="pl-PL" dirty="0" err="1"/>
              <a:t>receives</a:t>
            </a:r>
            <a:r>
              <a:rPr lang="pl-PL" dirty="0"/>
              <a:t> </a:t>
            </a:r>
            <a:r>
              <a:rPr lang="pl-PL" dirty="0" err="1"/>
              <a:t>temporary</a:t>
            </a:r>
            <a:r>
              <a:rPr lang="pl-PL" dirty="0"/>
              <a:t> IP/PORT/</a:t>
            </a:r>
            <a:r>
              <a:rPr lang="pl-PL" dirty="0" err="1"/>
              <a:t>Protocol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used</a:t>
            </a:r>
            <a:r>
              <a:rPr lang="pl-PL" dirty="0"/>
              <a:t> to </a:t>
            </a:r>
            <a:r>
              <a:rPr lang="pl-PL" dirty="0" err="1"/>
              <a:t>proxy</a:t>
            </a:r>
            <a:r>
              <a:rPr lang="pl-PL" dirty="0"/>
              <a:t> data to the </a:t>
            </a:r>
            <a:r>
              <a:rPr lang="pl-PL" dirty="0" err="1"/>
              <a:t>second</a:t>
            </a:r>
            <a:r>
              <a:rPr lang="pl-PL" dirty="0"/>
              <a:t> </a:t>
            </a:r>
            <a:r>
              <a:rPr lang="pl-PL" dirty="0" err="1"/>
              <a:t>peer</a:t>
            </a:r>
            <a:r>
              <a:rPr lang="pl-PL" dirty="0"/>
              <a:t>. </a:t>
            </a:r>
            <a:br>
              <a:rPr lang="pl-PL" dirty="0"/>
            </a:br>
            <a:br>
              <a:rPr lang="pl-PL" dirty="0"/>
            </a:br>
            <a:r>
              <a:rPr lang="pl-PL" dirty="0"/>
              <a:t>The IP </a:t>
            </a:r>
            <a:r>
              <a:rPr lang="pl-PL" dirty="0" err="1"/>
              <a:t>address</a:t>
            </a:r>
            <a:r>
              <a:rPr lang="pl-PL" dirty="0"/>
              <a:t> of the </a:t>
            </a:r>
            <a:r>
              <a:rPr lang="pl-PL" dirty="0" err="1"/>
              <a:t>proxy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known</a:t>
            </a:r>
            <a:r>
              <a:rPr lang="pl-PL" dirty="0"/>
              <a:t> as </a:t>
            </a:r>
            <a:r>
              <a:rPr lang="pl-PL" dirty="0" err="1"/>
              <a:t>Relayed</a:t>
            </a:r>
            <a:r>
              <a:rPr lang="pl-PL" dirty="0"/>
              <a:t> Transport </a:t>
            </a:r>
            <a:r>
              <a:rPr lang="pl-PL" dirty="0" err="1"/>
              <a:t>Address</a:t>
            </a:r>
            <a:r>
              <a:rPr lang="pl-PL" dirty="0"/>
              <a:t>. It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our</a:t>
            </a:r>
            <a:r>
              <a:rPr lang="pl-PL" dirty="0"/>
              <a:t> </a:t>
            </a:r>
            <a:r>
              <a:rPr lang="pl-PL" dirty="0" err="1"/>
              <a:t>dedicated</a:t>
            </a:r>
            <a:r>
              <a:rPr lang="pl-PL" dirty="0"/>
              <a:t> </a:t>
            </a:r>
            <a:r>
              <a:rPr lang="pl-PL" dirty="0" err="1"/>
              <a:t>proxy</a:t>
            </a:r>
            <a:r>
              <a:rPr lang="pl-PL" dirty="0"/>
              <a:t>, </a:t>
            </a:r>
            <a:r>
              <a:rPr lang="pl-PL" dirty="0" err="1"/>
              <a:t>so</a:t>
            </a:r>
            <a:r>
              <a:rPr lang="pl-PL" dirty="0"/>
              <a:t> we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share</a:t>
            </a:r>
            <a:r>
              <a:rPr lang="pl-PL" dirty="0"/>
              <a:t>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candidate</a:t>
            </a:r>
            <a:r>
              <a:rPr lang="pl-PL" dirty="0"/>
              <a:t> with </a:t>
            </a:r>
            <a:r>
              <a:rPr lang="pl-PL" dirty="0" err="1"/>
              <a:t>others</a:t>
            </a:r>
            <a:r>
              <a:rPr lang="pl-PL" dirty="0"/>
              <a:t> to </a:t>
            </a:r>
            <a:r>
              <a:rPr lang="pl-PL" dirty="0" err="1"/>
              <a:t>allow</a:t>
            </a:r>
            <a:r>
              <a:rPr lang="pl-PL" dirty="0"/>
              <a:t> </a:t>
            </a:r>
            <a:r>
              <a:rPr lang="pl-PL" dirty="0" err="1"/>
              <a:t>them</a:t>
            </a:r>
            <a:r>
              <a:rPr lang="pl-PL" dirty="0"/>
              <a:t> to </a:t>
            </a:r>
            <a:r>
              <a:rPr lang="pl-PL" dirty="0" err="1"/>
              <a:t>send</a:t>
            </a:r>
            <a:r>
              <a:rPr lang="pl-PL" dirty="0"/>
              <a:t> data to </a:t>
            </a:r>
            <a:r>
              <a:rPr lang="pl-PL" dirty="0" err="1"/>
              <a:t>us</a:t>
            </a:r>
            <a:r>
              <a:rPr lang="pl-PL" dirty="0"/>
              <a:t>!</a:t>
            </a:r>
            <a:br>
              <a:rPr lang="pl-PL" dirty="0"/>
            </a:br>
            <a:br>
              <a:rPr lang="pl-PL" dirty="0"/>
            </a:br>
            <a:r>
              <a:rPr lang="pl-PL" dirty="0"/>
              <a:t>Proxy </a:t>
            </a:r>
            <a:r>
              <a:rPr lang="pl-PL" dirty="0" err="1"/>
              <a:t>works</a:t>
            </a:r>
            <a:r>
              <a:rPr lang="pl-PL" dirty="0"/>
              <a:t> </a:t>
            </a:r>
            <a:r>
              <a:rPr lang="pl-PL" dirty="0" err="1"/>
              <a:t>bidirectional</a:t>
            </a:r>
            <a:r>
              <a:rPr lang="pl-PL" dirty="0"/>
              <a:t>,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any</a:t>
            </a:r>
            <a:r>
              <a:rPr lang="pl-PL" dirty="0"/>
              <a:t> </a:t>
            </a:r>
            <a:r>
              <a:rPr lang="pl-PL" dirty="0" err="1"/>
              <a:t>outgoing</a:t>
            </a:r>
            <a:r>
              <a:rPr lang="pl-PL" dirty="0"/>
              <a:t> data </a:t>
            </a:r>
            <a:r>
              <a:rPr lang="pl-PL" dirty="0" err="1"/>
              <a:t>also</a:t>
            </a:r>
            <a:r>
              <a:rPr lang="pl-PL" dirty="0"/>
              <a:t> </a:t>
            </a:r>
            <a:r>
              <a:rPr lang="pl-PL" dirty="0" err="1"/>
              <a:t>goes</a:t>
            </a:r>
            <a:r>
              <a:rPr lang="pl-PL" dirty="0"/>
              <a:t> via TURN </a:t>
            </a:r>
            <a:r>
              <a:rPr lang="pl-PL" dirty="0" err="1"/>
              <a:t>server</a:t>
            </a:r>
            <a:r>
              <a:rPr lang="pl-PL" dirty="0"/>
              <a:t>. </a:t>
            </a:r>
            <a:r>
              <a:rPr lang="pl-PL" dirty="0" err="1"/>
              <a:t>Because</a:t>
            </a:r>
            <a:r>
              <a:rPr lang="pl-PL" dirty="0"/>
              <a:t> of </a:t>
            </a:r>
            <a:r>
              <a:rPr lang="pl-PL" dirty="0" err="1"/>
              <a:t>that</a:t>
            </a:r>
            <a:r>
              <a:rPr lang="pl-PL" dirty="0"/>
              <a:t>, </a:t>
            </a:r>
            <a:r>
              <a:rPr lang="pl-PL" dirty="0" err="1"/>
              <a:t>remote</a:t>
            </a:r>
            <a:r>
              <a:rPr lang="pl-PL" dirty="0"/>
              <a:t> </a:t>
            </a:r>
            <a:r>
              <a:rPr lang="pl-PL" dirty="0" err="1"/>
              <a:t>peer</a:t>
            </a:r>
            <a:r>
              <a:rPr lang="pl-PL" dirty="0"/>
              <a:t> </a:t>
            </a:r>
            <a:r>
              <a:rPr lang="pl-PL" dirty="0" err="1"/>
              <a:t>sees</a:t>
            </a:r>
            <a:r>
              <a:rPr lang="pl-PL" dirty="0"/>
              <a:t> </a:t>
            </a:r>
            <a:r>
              <a:rPr lang="pl-PL" dirty="0" err="1"/>
              <a:t>only</a:t>
            </a:r>
            <a:r>
              <a:rPr lang="pl-PL" dirty="0"/>
              <a:t> </a:t>
            </a:r>
            <a:r>
              <a:rPr lang="pl-PL" dirty="0" err="1"/>
              <a:t>Relayed</a:t>
            </a:r>
            <a:r>
              <a:rPr lang="pl-PL" dirty="0"/>
              <a:t> Transport </a:t>
            </a:r>
            <a:r>
              <a:rPr lang="pl-PL" dirty="0" err="1"/>
              <a:t>Address</a:t>
            </a:r>
            <a:r>
              <a:rPr lang="pl-PL" dirty="0"/>
              <a:t>.</a:t>
            </a:r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5E27D2B4-1586-4FD1-877A-CDB7EF30731B}"/>
              </a:ext>
            </a:extLst>
          </p:cNvPr>
          <p:cNvSpPr txBox="1">
            <a:spLocks/>
          </p:cNvSpPr>
          <p:nvPr/>
        </p:nvSpPr>
        <p:spPr>
          <a:xfrm>
            <a:off x="5275580" y="1845734"/>
            <a:ext cx="3220720" cy="40089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6755264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TURN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5E27D2B4-1586-4FD1-877A-CDB7EF30731B}"/>
              </a:ext>
            </a:extLst>
          </p:cNvPr>
          <p:cNvSpPr txBox="1">
            <a:spLocks/>
          </p:cNvSpPr>
          <p:nvPr/>
        </p:nvSpPr>
        <p:spPr>
          <a:xfrm>
            <a:off x="5275580" y="1845734"/>
            <a:ext cx="3220720" cy="40089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en-GB" dirty="0"/>
          </a:p>
        </p:txBody>
      </p:sp>
      <p:sp>
        <p:nvSpPr>
          <p:cNvPr id="8" name="Prostokąt 7">
            <a:extLst>
              <a:ext uri="{FF2B5EF4-FFF2-40B4-BE49-F238E27FC236}">
                <a16:creationId xmlns:a16="http://schemas.microsoft.com/office/drawing/2014/main" id="{2541DAFC-D0F6-40E8-B81D-3034AFFD5C42}"/>
              </a:ext>
            </a:extLst>
          </p:cNvPr>
          <p:cNvSpPr/>
          <p:nvPr/>
        </p:nvSpPr>
        <p:spPr>
          <a:xfrm>
            <a:off x="1097280" y="2340864"/>
            <a:ext cx="2020824" cy="82296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Peer A</a:t>
            </a:r>
            <a:br>
              <a:rPr lang="pl-PL" dirty="0"/>
            </a:br>
            <a:r>
              <a:rPr lang="pl-PL" dirty="0"/>
              <a:t>192.168.0.1:7000</a:t>
            </a:r>
            <a:endParaRPr lang="en-GB" dirty="0"/>
          </a:p>
        </p:txBody>
      </p:sp>
      <p:sp>
        <p:nvSpPr>
          <p:cNvPr id="9" name="Prostokąt 8">
            <a:extLst>
              <a:ext uri="{FF2B5EF4-FFF2-40B4-BE49-F238E27FC236}">
                <a16:creationId xmlns:a16="http://schemas.microsoft.com/office/drawing/2014/main" id="{C9355C48-BC1C-49E3-92EE-863FAEC37736}"/>
              </a:ext>
            </a:extLst>
          </p:cNvPr>
          <p:cNvSpPr/>
          <p:nvPr/>
        </p:nvSpPr>
        <p:spPr>
          <a:xfrm>
            <a:off x="3374390" y="2340864"/>
            <a:ext cx="1092962" cy="82296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Router A</a:t>
            </a:r>
            <a:br>
              <a:rPr lang="pl-PL" dirty="0"/>
            </a:br>
            <a:r>
              <a:rPr lang="pl-PL" dirty="0"/>
              <a:t>5.0.0.1</a:t>
            </a:r>
            <a:endParaRPr lang="en-GB" dirty="0"/>
          </a:p>
        </p:txBody>
      </p:sp>
      <p:sp>
        <p:nvSpPr>
          <p:cNvPr id="10" name="Prostokąt 9">
            <a:extLst>
              <a:ext uri="{FF2B5EF4-FFF2-40B4-BE49-F238E27FC236}">
                <a16:creationId xmlns:a16="http://schemas.microsoft.com/office/drawing/2014/main" id="{FBC3915F-ACCB-4C97-BB04-D45FD872D0AE}"/>
              </a:ext>
            </a:extLst>
          </p:cNvPr>
          <p:cNvSpPr/>
          <p:nvPr/>
        </p:nvSpPr>
        <p:spPr>
          <a:xfrm>
            <a:off x="4696968" y="2340864"/>
            <a:ext cx="1505458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TURN </a:t>
            </a:r>
            <a:r>
              <a:rPr lang="pl-PL" dirty="0" err="1"/>
              <a:t>server</a:t>
            </a:r>
            <a:endParaRPr lang="en-GB" dirty="0"/>
          </a:p>
        </p:txBody>
      </p:sp>
      <p:sp>
        <p:nvSpPr>
          <p:cNvPr id="11" name="Prostokąt 10">
            <a:extLst>
              <a:ext uri="{FF2B5EF4-FFF2-40B4-BE49-F238E27FC236}">
                <a16:creationId xmlns:a16="http://schemas.microsoft.com/office/drawing/2014/main" id="{3F6ED8CB-0DD4-4A9E-B7FA-850953D12F20}"/>
              </a:ext>
            </a:extLst>
          </p:cNvPr>
          <p:cNvSpPr/>
          <p:nvPr/>
        </p:nvSpPr>
        <p:spPr>
          <a:xfrm>
            <a:off x="6885940" y="2340864"/>
            <a:ext cx="2020824" cy="82296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Router B</a:t>
            </a:r>
            <a:br>
              <a:rPr lang="pl-PL" dirty="0"/>
            </a:br>
            <a:r>
              <a:rPr lang="pl-PL" dirty="0"/>
              <a:t>6.0.0.1</a:t>
            </a:r>
            <a:endParaRPr lang="en-GB" dirty="0"/>
          </a:p>
        </p:txBody>
      </p:sp>
      <p:sp>
        <p:nvSpPr>
          <p:cNvPr id="12" name="Prostokąt 11">
            <a:extLst>
              <a:ext uri="{FF2B5EF4-FFF2-40B4-BE49-F238E27FC236}">
                <a16:creationId xmlns:a16="http://schemas.microsoft.com/office/drawing/2014/main" id="{4F62330C-9C48-446A-A090-B1D85F6459C1}"/>
              </a:ext>
            </a:extLst>
          </p:cNvPr>
          <p:cNvSpPr/>
          <p:nvPr/>
        </p:nvSpPr>
        <p:spPr>
          <a:xfrm>
            <a:off x="9150858" y="2340864"/>
            <a:ext cx="2020824" cy="82296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Peer B</a:t>
            </a:r>
            <a:br>
              <a:rPr lang="pl-PL" dirty="0"/>
            </a:br>
            <a:r>
              <a:rPr lang="pl-PL" dirty="0"/>
              <a:t>192.168.0.1:7001</a:t>
            </a:r>
            <a:endParaRPr lang="en-GB" dirty="0"/>
          </a:p>
        </p:txBody>
      </p:sp>
      <p:cxnSp>
        <p:nvCxnSpPr>
          <p:cNvPr id="13" name="Łącznik prosty ze strzałką 12">
            <a:extLst>
              <a:ext uri="{FF2B5EF4-FFF2-40B4-BE49-F238E27FC236}">
                <a16:creationId xmlns:a16="http://schemas.microsoft.com/office/drawing/2014/main" id="{8C4A9948-00C1-4EAA-8226-54E85E4B7040}"/>
              </a:ext>
            </a:extLst>
          </p:cNvPr>
          <p:cNvCxnSpPr>
            <a:stCxn id="8" idx="3"/>
            <a:endCxn id="9" idx="1"/>
          </p:cNvCxnSpPr>
          <p:nvPr/>
        </p:nvCxnSpPr>
        <p:spPr>
          <a:xfrm>
            <a:off x="3118104" y="2752344"/>
            <a:ext cx="25628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Łącznik prosty ze strzałką 15">
            <a:extLst>
              <a:ext uri="{FF2B5EF4-FFF2-40B4-BE49-F238E27FC236}">
                <a16:creationId xmlns:a16="http://schemas.microsoft.com/office/drawing/2014/main" id="{EF03BF6C-CA0C-4DC2-A429-EE7DC38EB801}"/>
              </a:ext>
            </a:extLst>
          </p:cNvPr>
          <p:cNvCxnSpPr>
            <a:stCxn id="9" idx="3"/>
            <a:endCxn id="10" idx="1"/>
          </p:cNvCxnSpPr>
          <p:nvPr/>
        </p:nvCxnSpPr>
        <p:spPr>
          <a:xfrm>
            <a:off x="4467352" y="2752344"/>
            <a:ext cx="22961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Łącznik prosty ze strzałką 17">
            <a:extLst>
              <a:ext uri="{FF2B5EF4-FFF2-40B4-BE49-F238E27FC236}">
                <a16:creationId xmlns:a16="http://schemas.microsoft.com/office/drawing/2014/main" id="{CE048D4F-7098-4D00-84A1-773147D9D655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>
            <a:off x="6202426" y="2752344"/>
            <a:ext cx="68351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Łącznik prosty ze strzałką 19">
            <a:extLst>
              <a:ext uri="{FF2B5EF4-FFF2-40B4-BE49-F238E27FC236}">
                <a16:creationId xmlns:a16="http://schemas.microsoft.com/office/drawing/2014/main" id="{B9DDB85D-92D5-42DC-B65C-9684FC2FC219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>
            <a:off x="8906764" y="2752344"/>
            <a:ext cx="244094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pole tekstowe 25">
            <a:extLst>
              <a:ext uri="{FF2B5EF4-FFF2-40B4-BE49-F238E27FC236}">
                <a16:creationId xmlns:a16="http://schemas.microsoft.com/office/drawing/2014/main" id="{F05A2777-4E7C-4FE5-906B-215347926F7C}"/>
              </a:ext>
            </a:extLst>
          </p:cNvPr>
          <p:cNvSpPr txBox="1"/>
          <p:nvPr/>
        </p:nvSpPr>
        <p:spPr>
          <a:xfrm>
            <a:off x="1097280" y="1938528"/>
            <a:ext cx="10074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TURN </a:t>
            </a:r>
            <a:r>
              <a:rPr lang="pl-PL" dirty="0" err="1"/>
              <a:t>server</a:t>
            </a:r>
            <a:r>
              <a:rPr lang="pl-PL" dirty="0"/>
              <a:t> </a:t>
            </a:r>
            <a:r>
              <a:rPr lang="pl-PL" dirty="0" err="1"/>
              <a:t>acting</a:t>
            </a:r>
            <a:r>
              <a:rPr lang="pl-PL" dirty="0"/>
              <a:t> as </a:t>
            </a:r>
            <a:r>
              <a:rPr lang="pl-PL" dirty="0" err="1"/>
              <a:t>proxy</a:t>
            </a:r>
            <a:r>
              <a:rPr lang="pl-PL" dirty="0"/>
              <a:t> for Peer 1. Peer B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available</a:t>
            </a:r>
            <a:r>
              <a:rPr lang="pl-PL" dirty="0"/>
              <a:t> on the Server </a:t>
            </a:r>
            <a:r>
              <a:rPr lang="pl-PL" dirty="0" err="1"/>
              <a:t>Reflexive</a:t>
            </a:r>
            <a:r>
              <a:rPr lang="pl-PL" dirty="0"/>
              <a:t> </a:t>
            </a:r>
            <a:r>
              <a:rPr lang="pl-PL" dirty="0" err="1"/>
              <a:t>Candidate</a:t>
            </a:r>
            <a:endParaRPr lang="en-GB" dirty="0"/>
          </a:p>
        </p:txBody>
      </p:sp>
      <p:sp>
        <p:nvSpPr>
          <p:cNvPr id="27" name="Prostokąt 26">
            <a:extLst>
              <a:ext uri="{FF2B5EF4-FFF2-40B4-BE49-F238E27FC236}">
                <a16:creationId xmlns:a16="http://schemas.microsoft.com/office/drawing/2014/main" id="{95FED48A-6F61-4A75-A39A-9CB6577C1826}"/>
              </a:ext>
            </a:extLst>
          </p:cNvPr>
          <p:cNvSpPr/>
          <p:nvPr/>
        </p:nvSpPr>
        <p:spPr>
          <a:xfrm>
            <a:off x="1020318" y="4241038"/>
            <a:ext cx="2020824" cy="82296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Peer A</a:t>
            </a:r>
            <a:br>
              <a:rPr lang="pl-PL" dirty="0"/>
            </a:br>
            <a:r>
              <a:rPr lang="pl-PL" dirty="0"/>
              <a:t>192.168.0.1:7000</a:t>
            </a:r>
            <a:endParaRPr lang="en-GB" dirty="0"/>
          </a:p>
        </p:txBody>
      </p:sp>
      <p:sp>
        <p:nvSpPr>
          <p:cNvPr id="28" name="Prostokąt 27">
            <a:extLst>
              <a:ext uri="{FF2B5EF4-FFF2-40B4-BE49-F238E27FC236}">
                <a16:creationId xmlns:a16="http://schemas.microsoft.com/office/drawing/2014/main" id="{51095A03-7F1E-4F52-9AD9-5C135382C44A}"/>
              </a:ext>
            </a:extLst>
          </p:cNvPr>
          <p:cNvSpPr/>
          <p:nvPr/>
        </p:nvSpPr>
        <p:spPr>
          <a:xfrm>
            <a:off x="3297428" y="4241038"/>
            <a:ext cx="1092962" cy="82296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Router A</a:t>
            </a:r>
            <a:br>
              <a:rPr lang="pl-PL" dirty="0"/>
            </a:br>
            <a:r>
              <a:rPr lang="pl-PL" dirty="0"/>
              <a:t>5.0.0.1</a:t>
            </a:r>
            <a:endParaRPr lang="en-GB" dirty="0"/>
          </a:p>
        </p:txBody>
      </p:sp>
      <p:sp>
        <p:nvSpPr>
          <p:cNvPr id="29" name="Prostokąt 28">
            <a:extLst>
              <a:ext uri="{FF2B5EF4-FFF2-40B4-BE49-F238E27FC236}">
                <a16:creationId xmlns:a16="http://schemas.microsoft.com/office/drawing/2014/main" id="{76561A6D-101C-4AF4-8EF8-29F386E577C5}"/>
              </a:ext>
            </a:extLst>
          </p:cNvPr>
          <p:cNvSpPr/>
          <p:nvPr/>
        </p:nvSpPr>
        <p:spPr>
          <a:xfrm>
            <a:off x="4620006" y="4241038"/>
            <a:ext cx="1012698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TURN </a:t>
            </a:r>
            <a:br>
              <a:rPr lang="pl-PL" dirty="0"/>
            </a:br>
            <a:r>
              <a:rPr lang="pl-PL" dirty="0" err="1"/>
              <a:t>server</a:t>
            </a:r>
            <a:r>
              <a:rPr lang="pl-PL" dirty="0"/>
              <a:t> 1</a:t>
            </a:r>
            <a:endParaRPr lang="en-GB" dirty="0"/>
          </a:p>
        </p:txBody>
      </p:sp>
      <p:sp>
        <p:nvSpPr>
          <p:cNvPr id="30" name="Prostokąt 29">
            <a:extLst>
              <a:ext uri="{FF2B5EF4-FFF2-40B4-BE49-F238E27FC236}">
                <a16:creationId xmlns:a16="http://schemas.microsoft.com/office/drawing/2014/main" id="{459F271F-309B-40CB-90F4-8173FD0F2141}"/>
              </a:ext>
            </a:extLst>
          </p:cNvPr>
          <p:cNvSpPr/>
          <p:nvPr/>
        </p:nvSpPr>
        <p:spPr>
          <a:xfrm>
            <a:off x="6885940" y="4241038"/>
            <a:ext cx="2020824" cy="822960"/>
          </a:xfrm>
          <a:prstGeom prst="rect">
            <a:avLst/>
          </a:prstGeom>
          <a:solidFill>
            <a:schemeClr val="bg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Router B</a:t>
            </a:r>
            <a:br>
              <a:rPr lang="pl-PL" dirty="0"/>
            </a:br>
            <a:r>
              <a:rPr lang="pl-PL" dirty="0"/>
              <a:t>6.0.0.1</a:t>
            </a:r>
            <a:endParaRPr lang="en-GB" dirty="0"/>
          </a:p>
        </p:txBody>
      </p:sp>
      <p:sp>
        <p:nvSpPr>
          <p:cNvPr id="31" name="Prostokąt 30">
            <a:extLst>
              <a:ext uri="{FF2B5EF4-FFF2-40B4-BE49-F238E27FC236}">
                <a16:creationId xmlns:a16="http://schemas.microsoft.com/office/drawing/2014/main" id="{D4A1A4D0-5B6F-4819-A5D8-6D3AD78352B0}"/>
              </a:ext>
            </a:extLst>
          </p:cNvPr>
          <p:cNvSpPr/>
          <p:nvPr/>
        </p:nvSpPr>
        <p:spPr>
          <a:xfrm>
            <a:off x="9073896" y="4241038"/>
            <a:ext cx="2020824" cy="82296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Peer B</a:t>
            </a:r>
            <a:br>
              <a:rPr lang="pl-PL" dirty="0"/>
            </a:br>
            <a:r>
              <a:rPr lang="pl-PL" dirty="0"/>
              <a:t>192.168.0.1:7001</a:t>
            </a:r>
            <a:endParaRPr lang="en-GB" dirty="0"/>
          </a:p>
        </p:txBody>
      </p:sp>
      <p:cxnSp>
        <p:nvCxnSpPr>
          <p:cNvPr id="32" name="Łącznik prosty ze strzałką 31">
            <a:extLst>
              <a:ext uri="{FF2B5EF4-FFF2-40B4-BE49-F238E27FC236}">
                <a16:creationId xmlns:a16="http://schemas.microsoft.com/office/drawing/2014/main" id="{244D9F0E-A3F1-47A7-833F-F31945E78C1F}"/>
              </a:ext>
            </a:extLst>
          </p:cNvPr>
          <p:cNvCxnSpPr>
            <a:stCxn id="27" idx="3"/>
            <a:endCxn id="28" idx="1"/>
          </p:cNvCxnSpPr>
          <p:nvPr/>
        </p:nvCxnSpPr>
        <p:spPr>
          <a:xfrm>
            <a:off x="3041142" y="4652518"/>
            <a:ext cx="25628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Łącznik prosty ze strzałką 32">
            <a:extLst>
              <a:ext uri="{FF2B5EF4-FFF2-40B4-BE49-F238E27FC236}">
                <a16:creationId xmlns:a16="http://schemas.microsoft.com/office/drawing/2014/main" id="{7B856437-E3D5-43B3-B327-C528112286A6}"/>
              </a:ext>
            </a:extLst>
          </p:cNvPr>
          <p:cNvCxnSpPr>
            <a:cxnSpLocks/>
            <a:stCxn id="28" idx="3"/>
            <a:endCxn id="29" idx="1"/>
          </p:cNvCxnSpPr>
          <p:nvPr/>
        </p:nvCxnSpPr>
        <p:spPr>
          <a:xfrm>
            <a:off x="4390390" y="4652518"/>
            <a:ext cx="229616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Łącznik prosty ze strzałką 34">
            <a:extLst>
              <a:ext uri="{FF2B5EF4-FFF2-40B4-BE49-F238E27FC236}">
                <a16:creationId xmlns:a16="http://schemas.microsoft.com/office/drawing/2014/main" id="{819ABC1F-8D34-4090-94A2-895BF8F01A9E}"/>
              </a:ext>
            </a:extLst>
          </p:cNvPr>
          <p:cNvCxnSpPr>
            <a:stCxn id="30" idx="3"/>
            <a:endCxn id="31" idx="1"/>
          </p:cNvCxnSpPr>
          <p:nvPr/>
        </p:nvCxnSpPr>
        <p:spPr>
          <a:xfrm>
            <a:off x="8906764" y="4652518"/>
            <a:ext cx="167132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pole tekstowe 35">
            <a:extLst>
              <a:ext uri="{FF2B5EF4-FFF2-40B4-BE49-F238E27FC236}">
                <a16:creationId xmlns:a16="http://schemas.microsoft.com/office/drawing/2014/main" id="{6822C51D-4333-4074-AD2A-9D3540F0B426}"/>
              </a:ext>
            </a:extLst>
          </p:cNvPr>
          <p:cNvSpPr txBox="1"/>
          <p:nvPr/>
        </p:nvSpPr>
        <p:spPr>
          <a:xfrm>
            <a:off x="1020318" y="3838702"/>
            <a:ext cx="100744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dirty="0"/>
              <a:t>In </a:t>
            </a:r>
            <a:r>
              <a:rPr lang="pl-PL" dirty="0" err="1"/>
              <a:t>worst</a:t>
            </a:r>
            <a:r>
              <a:rPr lang="pl-PL" dirty="0"/>
              <a:t> case </a:t>
            </a:r>
            <a:r>
              <a:rPr lang="pl-PL" dirty="0" err="1"/>
              <a:t>scenario</a:t>
            </a:r>
            <a:r>
              <a:rPr lang="pl-PL" dirty="0"/>
              <a:t>, </a:t>
            </a:r>
            <a:r>
              <a:rPr lang="pl-PL" dirty="0" err="1"/>
              <a:t>each</a:t>
            </a:r>
            <a:r>
              <a:rPr lang="pl-PL" dirty="0"/>
              <a:t> </a:t>
            </a:r>
            <a:r>
              <a:rPr lang="pl-PL" dirty="0" err="1"/>
              <a:t>peer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represented</a:t>
            </a:r>
            <a:r>
              <a:rPr lang="pl-PL" dirty="0"/>
              <a:t> as TURN </a:t>
            </a:r>
            <a:r>
              <a:rPr lang="pl-PL" dirty="0" err="1"/>
              <a:t>server</a:t>
            </a:r>
            <a:r>
              <a:rPr lang="pl-PL" dirty="0"/>
              <a:t>.</a:t>
            </a:r>
            <a:endParaRPr lang="en-GB" dirty="0"/>
          </a:p>
        </p:txBody>
      </p:sp>
      <p:sp>
        <p:nvSpPr>
          <p:cNvPr id="41" name="Prostokąt 40">
            <a:extLst>
              <a:ext uri="{FF2B5EF4-FFF2-40B4-BE49-F238E27FC236}">
                <a16:creationId xmlns:a16="http://schemas.microsoft.com/office/drawing/2014/main" id="{60BBFB24-2742-4250-9E4C-FDBC3D58D815}"/>
              </a:ext>
            </a:extLst>
          </p:cNvPr>
          <p:cNvSpPr/>
          <p:nvPr/>
        </p:nvSpPr>
        <p:spPr>
          <a:xfrm>
            <a:off x="5748020" y="4250181"/>
            <a:ext cx="1012698" cy="82296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TURN </a:t>
            </a:r>
            <a:br>
              <a:rPr lang="pl-PL" dirty="0"/>
            </a:br>
            <a:r>
              <a:rPr lang="pl-PL" dirty="0" err="1"/>
              <a:t>server</a:t>
            </a:r>
            <a:r>
              <a:rPr lang="pl-PL" dirty="0"/>
              <a:t> 2</a:t>
            </a:r>
            <a:endParaRPr lang="en-GB" dirty="0"/>
          </a:p>
        </p:txBody>
      </p:sp>
      <p:cxnSp>
        <p:nvCxnSpPr>
          <p:cNvPr id="44" name="Łącznik prosty ze strzałką 43">
            <a:extLst>
              <a:ext uri="{FF2B5EF4-FFF2-40B4-BE49-F238E27FC236}">
                <a16:creationId xmlns:a16="http://schemas.microsoft.com/office/drawing/2014/main" id="{42BF5B23-3CC6-405A-AD00-513A430AA9DA}"/>
              </a:ext>
            </a:extLst>
          </p:cNvPr>
          <p:cNvCxnSpPr>
            <a:stCxn id="29" idx="3"/>
            <a:endCxn id="41" idx="1"/>
          </p:cNvCxnSpPr>
          <p:nvPr/>
        </p:nvCxnSpPr>
        <p:spPr>
          <a:xfrm>
            <a:off x="5632704" y="4652518"/>
            <a:ext cx="115316" cy="914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Łącznik prosty ze strzałką 45">
            <a:extLst>
              <a:ext uri="{FF2B5EF4-FFF2-40B4-BE49-F238E27FC236}">
                <a16:creationId xmlns:a16="http://schemas.microsoft.com/office/drawing/2014/main" id="{689B5F71-C339-4FE4-9354-C850AC38E882}"/>
              </a:ext>
            </a:extLst>
          </p:cNvPr>
          <p:cNvCxnSpPr>
            <a:stCxn id="41" idx="3"/>
            <a:endCxn id="30" idx="1"/>
          </p:cNvCxnSpPr>
          <p:nvPr/>
        </p:nvCxnSpPr>
        <p:spPr>
          <a:xfrm flipV="1">
            <a:off x="6760718" y="4652518"/>
            <a:ext cx="125222" cy="914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61414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D315FD96-DDC0-4B22-B272-56AE0D3C21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Agenda</a:t>
            </a:r>
            <a:endParaRPr lang="en-GB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B8D5BFDE-7320-4BE7-8CFA-C681BE8B3A7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46335E0F-C575-4659-9C6A-576C8F7F1C1F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535110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tx1"/>
                </a:solidFill>
              </a:rPr>
              <a:t>Candidates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 descr="via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089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/>
              <a:t>With ICE, STUN and TURN we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find</a:t>
            </a:r>
            <a:r>
              <a:rPr lang="pl-PL" dirty="0"/>
              <a:t> </a:t>
            </a:r>
            <a:r>
              <a:rPr lang="pl-PL" dirty="0" err="1"/>
              <a:t>following</a:t>
            </a:r>
            <a:r>
              <a:rPr lang="pl-PL" dirty="0"/>
              <a:t> </a:t>
            </a:r>
            <a:r>
              <a:rPr lang="pl-PL" dirty="0" err="1"/>
              <a:t>Candidates</a:t>
            </a:r>
            <a:r>
              <a:rPr lang="pl-PL" dirty="0"/>
              <a:t>: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/>
              <a:t>Host </a:t>
            </a:r>
            <a:r>
              <a:rPr lang="pl-PL" dirty="0" err="1"/>
              <a:t>candidate</a:t>
            </a:r>
            <a:r>
              <a:rPr lang="pl-PL" dirty="0"/>
              <a:t> – </a:t>
            </a:r>
            <a:r>
              <a:rPr lang="pl-PL" dirty="0" err="1"/>
              <a:t>collected</a:t>
            </a:r>
            <a:r>
              <a:rPr lang="pl-PL" dirty="0"/>
              <a:t> </a:t>
            </a:r>
            <a:r>
              <a:rPr lang="pl-PL" dirty="0" err="1"/>
              <a:t>directly</a:t>
            </a:r>
            <a:r>
              <a:rPr lang="pl-PL" dirty="0"/>
              <a:t> from the network adapter. </a:t>
            </a:r>
            <a:r>
              <a:rPr lang="en-GB" dirty="0"/>
              <a:t>They can only route between peers on the same subnet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on the same </a:t>
            </a:r>
            <a:r>
              <a:rPr lang="pl-PL" dirty="0" err="1"/>
              <a:t>machine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Srflx</a:t>
            </a:r>
            <a:r>
              <a:rPr lang="pl-PL" dirty="0"/>
              <a:t> </a:t>
            </a:r>
            <a:r>
              <a:rPr lang="pl-PL" dirty="0" err="1"/>
              <a:t>candidate</a:t>
            </a:r>
            <a:r>
              <a:rPr lang="pl-PL" dirty="0"/>
              <a:t> – Server </a:t>
            </a:r>
            <a:r>
              <a:rPr lang="pl-PL" dirty="0" err="1"/>
              <a:t>Reflexive</a:t>
            </a:r>
            <a:r>
              <a:rPr lang="pl-PL" dirty="0"/>
              <a:t> </a:t>
            </a:r>
            <a:r>
              <a:rPr lang="pl-PL" dirty="0" err="1"/>
              <a:t>candidate</a:t>
            </a:r>
            <a:r>
              <a:rPr lang="pl-PL" dirty="0"/>
              <a:t>, </a:t>
            </a:r>
            <a:r>
              <a:rPr lang="pl-PL" dirty="0" err="1"/>
              <a:t>gathered</a:t>
            </a:r>
            <a:r>
              <a:rPr lang="pl-PL" dirty="0"/>
              <a:t> with STUN. It </a:t>
            </a:r>
            <a:r>
              <a:rPr lang="pl-PL" dirty="0" err="1"/>
              <a:t>represents</a:t>
            </a:r>
            <a:r>
              <a:rPr lang="pl-PL" dirty="0"/>
              <a:t> public IP </a:t>
            </a:r>
            <a:r>
              <a:rPr lang="pl-PL" dirty="0" err="1"/>
              <a:t>address</a:t>
            </a:r>
            <a:r>
              <a:rPr lang="pl-PL" dirty="0"/>
              <a:t> &amp; port (NAT </a:t>
            </a:r>
            <a:r>
              <a:rPr lang="pl-PL" dirty="0" err="1"/>
              <a:t>mapping</a:t>
            </a:r>
            <a:r>
              <a:rPr lang="pl-PL" dirty="0"/>
              <a:t>). It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used</a:t>
            </a:r>
            <a:r>
              <a:rPr lang="pl-PL" dirty="0"/>
              <a:t> to </a:t>
            </a:r>
            <a:r>
              <a:rPr lang="pl-PL" dirty="0" err="1"/>
              <a:t>connect</a:t>
            </a:r>
            <a:r>
              <a:rPr lang="pl-PL" dirty="0"/>
              <a:t> </a:t>
            </a:r>
            <a:r>
              <a:rPr lang="pl-PL" dirty="0" err="1"/>
              <a:t>peers</a:t>
            </a:r>
            <a:r>
              <a:rPr lang="pl-PL" dirty="0"/>
              <a:t> </a:t>
            </a:r>
            <a:r>
              <a:rPr lang="pl-PL" dirty="0" err="1"/>
              <a:t>if</a:t>
            </a:r>
            <a:r>
              <a:rPr lang="pl-PL" dirty="0"/>
              <a:t> NAT </a:t>
            </a:r>
            <a:r>
              <a:rPr lang="pl-PL" dirty="0" err="1"/>
              <a:t>or</a:t>
            </a:r>
            <a:r>
              <a:rPr lang="pl-PL" dirty="0"/>
              <a:t> firewall </a:t>
            </a:r>
            <a:r>
              <a:rPr lang="pl-PL" dirty="0" err="1"/>
              <a:t>is</a:t>
            </a:r>
            <a:r>
              <a:rPr lang="pl-PL" dirty="0"/>
              <a:t> not </a:t>
            </a:r>
            <a:r>
              <a:rPr lang="pl-PL" dirty="0" err="1"/>
              <a:t>blocking</a:t>
            </a:r>
            <a:r>
              <a:rPr lang="pl-PL" dirty="0"/>
              <a:t> the </a:t>
            </a:r>
            <a:r>
              <a:rPr lang="pl-PL" dirty="0" err="1"/>
              <a:t>connection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Prflx</a:t>
            </a:r>
            <a:r>
              <a:rPr lang="pl-PL" dirty="0"/>
              <a:t> </a:t>
            </a:r>
            <a:r>
              <a:rPr lang="pl-PL" dirty="0" err="1"/>
              <a:t>candidate</a:t>
            </a:r>
            <a:r>
              <a:rPr lang="pl-PL" dirty="0"/>
              <a:t> – Peer </a:t>
            </a:r>
            <a:r>
              <a:rPr lang="pl-PL" dirty="0" err="1"/>
              <a:t>Reflexive</a:t>
            </a:r>
            <a:r>
              <a:rPr lang="pl-PL" dirty="0"/>
              <a:t> </a:t>
            </a:r>
            <a:r>
              <a:rPr lang="pl-PL" dirty="0" err="1"/>
              <a:t>candidate</a:t>
            </a:r>
            <a:r>
              <a:rPr lang="pl-PL" dirty="0"/>
              <a:t>. A </a:t>
            </a:r>
            <a:r>
              <a:rPr lang="pl-PL" dirty="0" err="1"/>
              <a:t>variation</a:t>
            </a:r>
            <a:r>
              <a:rPr lang="pl-PL" dirty="0"/>
              <a:t> of the </a:t>
            </a:r>
            <a:r>
              <a:rPr lang="pl-PL" dirty="0" err="1"/>
              <a:t>Srflx</a:t>
            </a:r>
            <a:r>
              <a:rPr lang="pl-PL" dirty="0"/>
              <a:t> </a:t>
            </a:r>
            <a:r>
              <a:rPr lang="pl-PL" dirty="0" err="1"/>
              <a:t>candidate</a:t>
            </a:r>
            <a:r>
              <a:rPr lang="pl-PL" dirty="0"/>
              <a:t>, </a:t>
            </a:r>
            <a:r>
              <a:rPr lang="pl-PL" dirty="0" err="1"/>
              <a:t>discovered</a:t>
            </a:r>
            <a:r>
              <a:rPr lang="pl-PL" dirty="0"/>
              <a:t> </a:t>
            </a:r>
            <a:r>
              <a:rPr lang="pl-PL" dirty="0" err="1"/>
              <a:t>during</a:t>
            </a:r>
            <a:r>
              <a:rPr lang="pl-PL" dirty="0"/>
              <a:t> the </a:t>
            </a:r>
            <a:r>
              <a:rPr lang="pl-PL" dirty="0" err="1"/>
              <a:t>connection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when</a:t>
            </a:r>
            <a:r>
              <a:rPr lang="pl-PL" dirty="0"/>
              <a:t> </a:t>
            </a:r>
            <a:r>
              <a:rPr lang="pl-PL" dirty="0" err="1"/>
              <a:t>connecting</a:t>
            </a:r>
            <a:r>
              <a:rPr lang="pl-PL" dirty="0"/>
              <a:t> via TURN </a:t>
            </a:r>
            <a:r>
              <a:rPr lang="pl-PL" dirty="0" err="1"/>
              <a:t>server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Relay</a:t>
            </a:r>
            <a:r>
              <a:rPr lang="pl-PL" dirty="0"/>
              <a:t> </a:t>
            </a:r>
            <a:r>
              <a:rPr lang="pl-PL" dirty="0" err="1"/>
              <a:t>candidate</a:t>
            </a:r>
            <a:r>
              <a:rPr lang="pl-PL" dirty="0"/>
              <a:t> -  </a:t>
            </a:r>
            <a:r>
              <a:rPr lang="pl-PL" dirty="0" err="1"/>
              <a:t>collected</a:t>
            </a:r>
            <a:r>
              <a:rPr lang="pl-PL" dirty="0"/>
              <a:t> with TURN. IP </a:t>
            </a:r>
            <a:r>
              <a:rPr lang="pl-PL" dirty="0" err="1"/>
              <a:t>address</a:t>
            </a:r>
            <a:r>
              <a:rPr lang="pl-PL" dirty="0"/>
              <a:t> &amp; port </a:t>
            </a:r>
            <a:r>
              <a:rPr lang="pl-PL" dirty="0" err="1"/>
              <a:t>located</a:t>
            </a:r>
            <a:r>
              <a:rPr lang="pl-PL" dirty="0"/>
              <a:t> on the </a:t>
            </a:r>
            <a:r>
              <a:rPr lang="pl-PL" dirty="0" err="1"/>
              <a:t>dedicate</a:t>
            </a:r>
            <a:r>
              <a:rPr lang="pl-PL" dirty="0"/>
              <a:t> </a:t>
            </a:r>
            <a:r>
              <a:rPr lang="pl-PL" dirty="0" err="1"/>
              <a:t>machine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works</a:t>
            </a:r>
            <a:r>
              <a:rPr lang="pl-PL" dirty="0"/>
              <a:t> as a </a:t>
            </a:r>
            <a:r>
              <a:rPr lang="pl-PL" dirty="0" err="1"/>
              <a:t>proxy</a:t>
            </a:r>
            <a:endParaRPr lang="pl-PL" dirty="0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5E27D2B4-1586-4FD1-877A-CDB7EF30731B}"/>
              </a:ext>
            </a:extLst>
          </p:cNvPr>
          <p:cNvSpPr txBox="1">
            <a:spLocks/>
          </p:cNvSpPr>
          <p:nvPr/>
        </p:nvSpPr>
        <p:spPr>
          <a:xfrm>
            <a:off x="5275580" y="1845734"/>
            <a:ext cx="3220720" cy="40089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40503758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tx1"/>
                </a:solidFill>
              </a:rPr>
              <a:t>Candidates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 descr="via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089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 err="1"/>
              <a:t>During</a:t>
            </a:r>
            <a:r>
              <a:rPr lang="pl-PL" dirty="0"/>
              <a:t> the ICE </a:t>
            </a:r>
            <a:r>
              <a:rPr lang="pl-PL" dirty="0" err="1"/>
              <a:t>discovery</a:t>
            </a:r>
            <a:r>
              <a:rPr lang="pl-PL" dirty="0"/>
              <a:t> </a:t>
            </a:r>
            <a:r>
              <a:rPr lang="pl-PL" dirty="0" err="1"/>
              <a:t>phase</a:t>
            </a:r>
            <a:r>
              <a:rPr lang="pl-PL" dirty="0"/>
              <a:t>, </a:t>
            </a:r>
            <a:r>
              <a:rPr lang="pl-PL" dirty="0" err="1"/>
              <a:t>framework</a:t>
            </a:r>
            <a:r>
              <a:rPr lang="pl-PL" dirty="0"/>
              <a:t> </a:t>
            </a:r>
            <a:r>
              <a:rPr lang="pl-PL" dirty="0" err="1"/>
              <a:t>gathers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possible</a:t>
            </a:r>
            <a:r>
              <a:rPr lang="pl-PL" dirty="0"/>
              <a:t> </a:t>
            </a:r>
            <a:r>
              <a:rPr lang="pl-PL" dirty="0" err="1"/>
              <a:t>types</a:t>
            </a:r>
            <a:r>
              <a:rPr lang="pl-PL" dirty="0"/>
              <a:t> of </a:t>
            </a:r>
            <a:r>
              <a:rPr lang="pl-PL" dirty="0" err="1"/>
              <a:t>candidates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.</a:t>
            </a:r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 err="1"/>
              <a:t>Candidates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ranked</a:t>
            </a:r>
            <a:r>
              <a:rPr lang="pl-PL" dirty="0"/>
              <a:t> with </a:t>
            </a:r>
            <a:r>
              <a:rPr lang="pl-PL" dirty="0" err="1"/>
              <a:t>following</a:t>
            </a:r>
            <a:r>
              <a:rPr lang="pl-PL" dirty="0"/>
              <a:t> </a:t>
            </a:r>
            <a:r>
              <a:rPr lang="pl-PL" dirty="0" err="1"/>
              <a:t>rule</a:t>
            </a:r>
            <a:r>
              <a:rPr lang="pl-PL" dirty="0"/>
              <a:t>:</a:t>
            </a:r>
          </a:p>
          <a:p>
            <a:pPr marL="0" indent="0" algn="ctr">
              <a:buNone/>
            </a:pPr>
            <a:r>
              <a:rPr lang="pl-PL" dirty="0"/>
              <a:t>Host &gt; </a:t>
            </a:r>
            <a:r>
              <a:rPr lang="pl-PL" dirty="0" err="1"/>
              <a:t>srflx</a:t>
            </a:r>
            <a:r>
              <a:rPr lang="pl-PL" dirty="0"/>
              <a:t>/</a:t>
            </a:r>
            <a:r>
              <a:rPr lang="pl-PL" dirty="0" err="1"/>
              <a:t>prflx</a:t>
            </a:r>
            <a:r>
              <a:rPr lang="pl-PL" dirty="0"/>
              <a:t> &gt; </a:t>
            </a:r>
            <a:r>
              <a:rPr lang="pl-PL" dirty="0" err="1"/>
              <a:t>relay</a:t>
            </a:r>
            <a:br>
              <a:rPr lang="pl-PL" dirty="0"/>
            </a:br>
            <a:r>
              <a:rPr lang="pl-PL" dirty="0"/>
              <a:t>UDP &gt; TCP</a:t>
            </a:r>
          </a:p>
          <a:p>
            <a:pPr marL="0" indent="0">
              <a:buNone/>
            </a:pPr>
            <a:endParaRPr lang="pl-PL" dirty="0"/>
          </a:p>
          <a:p>
            <a:pPr marL="0" indent="0">
              <a:buNone/>
            </a:pPr>
            <a:r>
              <a:rPr lang="pl-PL" dirty="0"/>
              <a:t>To </a:t>
            </a:r>
            <a:r>
              <a:rPr lang="pl-PL" dirty="0" err="1"/>
              <a:t>speed</a:t>
            </a:r>
            <a:r>
              <a:rPr lang="pl-PL" dirty="0"/>
              <a:t> </a:t>
            </a:r>
            <a:r>
              <a:rPr lang="pl-PL" dirty="0" err="1"/>
              <a:t>up</a:t>
            </a:r>
            <a:r>
              <a:rPr lang="pl-PL" dirty="0"/>
              <a:t> </a:t>
            </a:r>
            <a:r>
              <a:rPr lang="pl-PL" dirty="0" err="1"/>
              <a:t>connection</a:t>
            </a:r>
            <a:r>
              <a:rPr lang="pl-PL" dirty="0"/>
              <a:t> startup, ICE </a:t>
            </a:r>
            <a:r>
              <a:rPr lang="pl-PL" dirty="0" err="1"/>
              <a:t>discovery</a:t>
            </a:r>
            <a:r>
              <a:rPr lang="pl-PL" dirty="0"/>
              <a:t> </a:t>
            </a:r>
            <a:r>
              <a:rPr lang="pl-PL" dirty="0" err="1"/>
              <a:t>phase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tuned</a:t>
            </a:r>
            <a:r>
              <a:rPr lang="pl-PL" dirty="0"/>
              <a:t> by </a:t>
            </a:r>
            <a:r>
              <a:rPr lang="pl-PL" dirty="0" err="1"/>
              <a:t>Trickle</a:t>
            </a:r>
            <a:r>
              <a:rPr lang="pl-PL" dirty="0"/>
              <a:t> Policy. It </a:t>
            </a:r>
            <a:r>
              <a:rPr lang="pl-PL" dirty="0" err="1"/>
              <a:t>allows</a:t>
            </a:r>
            <a:r>
              <a:rPr lang="pl-PL" dirty="0"/>
              <a:t> to </a:t>
            </a:r>
            <a:r>
              <a:rPr lang="pl-PL" dirty="0" err="1"/>
              <a:t>configure</a:t>
            </a:r>
            <a:r>
              <a:rPr lang="pl-PL" dirty="0"/>
              <a:t> </a:t>
            </a:r>
            <a:r>
              <a:rPr lang="pl-PL" dirty="0" err="1"/>
              <a:t>WebRTC</a:t>
            </a:r>
            <a:r>
              <a:rPr lang="pl-PL" dirty="0"/>
              <a:t> agent to not </a:t>
            </a:r>
            <a:r>
              <a:rPr lang="pl-PL" dirty="0" err="1"/>
              <a:t>wait</a:t>
            </a:r>
            <a:r>
              <a:rPr lang="pl-PL" dirty="0"/>
              <a:t> for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possible</a:t>
            </a:r>
            <a:r>
              <a:rPr lang="pl-PL" dirty="0"/>
              <a:t> </a:t>
            </a:r>
            <a:r>
              <a:rPr lang="pl-PL" dirty="0" err="1"/>
              <a:t>candidates</a:t>
            </a:r>
            <a:r>
              <a:rPr lang="pl-PL" dirty="0"/>
              <a:t>, but </a:t>
            </a:r>
            <a:r>
              <a:rPr lang="pl-PL" dirty="0" err="1"/>
              <a:t>send</a:t>
            </a:r>
            <a:r>
              <a:rPr lang="pl-PL" dirty="0"/>
              <a:t> </a:t>
            </a:r>
            <a:r>
              <a:rPr lang="pl-PL" dirty="0" err="1"/>
              <a:t>them</a:t>
            </a:r>
            <a:r>
              <a:rPr lang="pl-PL" dirty="0"/>
              <a:t> one </a:t>
            </a:r>
            <a:r>
              <a:rPr lang="pl-PL" dirty="0" err="1"/>
              <a:t>after</a:t>
            </a:r>
            <a:r>
              <a:rPr lang="pl-PL" dirty="0"/>
              <a:t> one, with not </a:t>
            </a:r>
            <a:r>
              <a:rPr lang="pl-PL" dirty="0" err="1"/>
              <a:t>blocking</a:t>
            </a:r>
            <a:r>
              <a:rPr lang="pl-PL" dirty="0"/>
              <a:t> </a:t>
            </a:r>
            <a:r>
              <a:rPr lang="pl-PL" dirty="0" err="1"/>
              <a:t>way</a:t>
            </a:r>
            <a:r>
              <a:rPr lang="pl-PL" dirty="0"/>
              <a:t>. </a:t>
            </a:r>
          </a:p>
          <a:p>
            <a:pPr marL="0" indent="0">
              <a:buNone/>
            </a:pPr>
            <a:endParaRPr lang="pl-PL" dirty="0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5E27D2B4-1586-4FD1-877A-CDB7EF30731B}"/>
              </a:ext>
            </a:extLst>
          </p:cNvPr>
          <p:cNvSpPr txBox="1">
            <a:spLocks/>
          </p:cNvSpPr>
          <p:nvPr/>
        </p:nvSpPr>
        <p:spPr>
          <a:xfrm>
            <a:off x="5275580" y="1845734"/>
            <a:ext cx="3220720" cy="40089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5326569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Demo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 descr="via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08966"/>
          </a:xfrm>
        </p:spPr>
        <p:txBody>
          <a:bodyPr>
            <a:normAutofit fontScale="925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pl-PL" dirty="0"/>
              <a:t>The demo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based</a:t>
            </a:r>
            <a:r>
              <a:rPr lang="pl-PL" dirty="0"/>
              <a:t> on the ASP.NET </a:t>
            </a:r>
            <a:r>
              <a:rPr lang="pl-PL" dirty="0" err="1"/>
              <a:t>application</a:t>
            </a:r>
            <a:r>
              <a:rPr lang="pl-PL" dirty="0"/>
              <a:t> </a:t>
            </a:r>
            <a:r>
              <a:rPr lang="pl-PL" dirty="0" err="1"/>
              <a:t>running</a:t>
            </a:r>
            <a:r>
              <a:rPr lang="pl-PL" dirty="0"/>
              <a:t> on .NET 6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/>
              <a:t>It </a:t>
            </a:r>
            <a:r>
              <a:rPr lang="pl-PL" dirty="0" err="1"/>
              <a:t>allows</a:t>
            </a:r>
            <a:r>
              <a:rPr lang="pl-PL" dirty="0"/>
              <a:t> to </a:t>
            </a:r>
            <a:r>
              <a:rPr lang="pl-PL" dirty="0" err="1"/>
              <a:t>create</a:t>
            </a:r>
            <a:r>
              <a:rPr lang="pl-PL" dirty="0"/>
              <a:t> a </a:t>
            </a:r>
            <a:r>
              <a:rPr lang="pl-PL" dirty="0" err="1"/>
              <a:t>virtual</a:t>
            </a:r>
            <a:r>
              <a:rPr lang="pl-PL" dirty="0"/>
              <a:t> </a:t>
            </a:r>
            <a:r>
              <a:rPr lang="pl-PL" dirty="0" err="1"/>
              <a:t>room</a:t>
            </a:r>
            <a:r>
              <a:rPr lang="pl-PL" dirty="0"/>
              <a:t>, </a:t>
            </a:r>
            <a:r>
              <a:rPr lang="pl-PL" dirty="0" err="1"/>
              <a:t>join</a:t>
            </a:r>
            <a:r>
              <a:rPr lang="pl-PL" dirty="0"/>
              <a:t> with a </a:t>
            </a:r>
            <a:r>
              <a:rPr lang="pl-PL" dirty="0" err="1"/>
              <a:t>peer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When</a:t>
            </a:r>
            <a:r>
              <a:rPr lang="pl-PL" dirty="0"/>
              <a:t> </a:t>
            </a:r>
            <a:r>
              <a:rPr lang="pl-PL" dirty="0" err="1"/>
              <a:t>any</a:t>
            </a:r>
            <a:r>
              <a:rPr lang="pl-PL" dirty="0"/>
              <a:t> </a:t>
            </a:r>
            <a:r>
              <a:rPr lang="pl-PL" dirty="0" err="1"/>
              <a:t>other</a:t>
            </a:r>
            <a:r>
              <a:rPr lang="pl-PL" dirty="0"/>
              <a:t> </a:t>
            </a:r>
            <a:r>
              <a:rPr lang="pl-PL" dirty="0" err="1"/>
              <a:t>peer</a:t>
            </a:r>
            <a:r>
              <a:rPr lang="pl-PL" dirty="0"/>
              <a:t> </a:t>
            </a:r>
            <a:r>
              <a:rPr lang="pl-PL" dirty="0" err="1"/>
              <a:t>joins</a:t>
            </a:r>
            <a:r>
              <a:rPr lang="pl-PL" dirty="0"/>
              <a:t> the same </a:t>
            </a:r>
            <a:r>
              <a:rPr lang="pl-PL" dirty="0" err="1"/>
              <a:t>room</a:t>
            </a:r>
            <a:r>
              <a:rPr lang="pl-PL" dirty="0"/>
              <a:t>, P2P audio-video </a:t>
            </a:r>
            <a:r>
              <a:rPr lang="pl-PL" dirty="0" err="1"/>
              <a:t>conference</a:t>
            </a:r>
            <a:r>
              <a:rPr lang="pl-PL" dirty="0"/>
              <a:t> </a:t>
            </a:r>
            <a:r>
              <a:rPr lang="pl-PL" dirty="0" err="1"/>
              <a:t>starts</a:t>
            </a:r>
            <a:r>
              <a:rPr lang="pl-PL" dirty="0"/>
              <a:t> </a:t>
            </a:r>
            <a:r>
              <a:rPr lang="pl-PL" dirty="0" err="1"/>
              <a:t>automatically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Frontend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defined</a:t>
            </a:r>
            <a:r>
              <a:rPr lang="pl-PL" dirty="0"/>
              <a:t> in chat.js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required</a:t>
            </a:r>
            <a:r>
              <a:rPr lang="pl-PL" dirty="0"/>
              <a:t> </a:t>
            </a:r>
            <a:r>
              <a:rPr lang="pl-PL" dirty="0" err="1"/>
              <a:t>signaling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written</a:t>
            </a:r>
            <a:r>
              <a:rPr lang="pl-PL" dirty="0"/>
              <a:t> in </a:t>
            </a:r>
            <a:r>
              <a:rPr lang="pl-PL" dirty="0" err="1"/>
              <a:t>Signal.R</a:t>
            </a:r>
            <a:r>
              <a:rPr lang="pl-PL" dirty="0"/>
              <a:t>. It </a:t>
            </a:r>
            <a:r>
              <a:rPr lang="pl-PL" dirty="0" err="1"/>
              <a:t>allows</a:t>
            </a:r>
            <a:r>
              <a:rPr lang="pl-PL" dirty="0"/>
              <a:t> </a:t>
            </a:r>
            <a:r>
              <a:rPr lang="pl-PL" dirty="0" err="1"/>
              <a:t>peers</a:t>
            </a:r>
            <a:r>
              <a:rPr lang="pl-PL" dirty="0"/>
              <a:t> to exchange </a:t>
            </a:r>
            <a:r>
              <a:rPr lang="pl-PL" dirty="0" err="1"/>
              <a:t>messages</a:t>
            </a:r>
            <a:r>
              <a:rPr lang="pl-PL" dirty="0"/>
              <a:t> and </a:t>
            </a:r>
            <a:r>
              <a:rPr lang="pl-PL" dirty="0" err="1"/>
              <a:t>manages</a:t>
            </a:r>
            <a:r>
              <a:rPr lang="pl-PL" dirty="0"/>
              <a:t> the </a:t>
            </a:r>
            <a:r>
              <a:rPr lang="pl-PL" dirty="0" err="1"/>
              <a:t>room</a:t>
            </a:r>
            <a:r>
              <a:rPr lang="pl-PL" dirty="0"/>
              <a:t>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messages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logged</a:t>
            </a:r>
            <a:r>
              <a:rPr lang="pl-PL" dirty="0"/>
              <a:t> to the </a:t>
            </a:r>
            <a:r>
              <a:rPr lang="pl-PL" dirty="0" err="1"/>
              <a:t>console</a:t>
            </a:r>
            <a:r>
              <a:rPr lang="pl-PL" dirty="0"/>
              <a:t>, </a:t>
            </a:r>
            <a:r>
              <a:rPr lang="pl-PL" dirty="0" err="1"/>
              <a:t>so</a:t>
            </a:r>
            <a:r>
              <a:rPr lang="pl-PL" dirty="0"/>
              <a:t> we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see</a:t>
            </a:r>
            <a:r>
              <a:rPr lang="pl-PL" dirty="0"/>
              <a:t> </a:t>
            </a:r>
            <a:r>
              <a:rPr lang="pl-PL" dirty="0" err="1"/>
              <a:t>WebRTC</a:t>
            </a:r>
            <a:r>
              <a:rPr lang="pl-PL" dirty="0"/>
              <a:t> </a:t>
            </a:r>
            <a:r>
              <a:rPr lang="pl-PL" dirty="0" err="1"/>
              <a:t>offer</a:t>
            </a:r>
            <a:r>
              <a:rPr lang="pl-PL" dirty="0"/>
              <a:t>, </a:t>
            </a:r>
            <a:r>
              <a:rPr lang="pl-PL" dirty="0" err="1"/>
              <a:t>remote</a:t>
            </a:r>
            <a:r>
              <a:rPr lang="pl-PL" dirty="0"/>
              <a:t> </a:t>
            </a:r>
            <a:r>
              <a:rPr lang="pl-PL" dirty="0" err="1"/>
              <a:t>response</a:t>
            </a:r>
            <a:r>
              <a:rPr lang="pl-PL" dirty="0"/>
              <a:t> and </a:t>
            </a:r>
            <a:r>
              <a:rPr lang="pl-PL" dirty="0" err="1"/>
              <a:t>dynamic</a:t>
            </a:r>
            <a:r>
              <a:rPr lang="pl-PL" dirty="0"/>
              <a:t> list of </a:t>
            </a:r>
            <a:r>
              <a:rPr lang="pl-PL" dirty="0" err="1"/>
              <a:t>candidates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/>
              <a:t>To </a:t>
            </a:r>
            <a:r>
              <a:rPr lang="pl-PL" dirty="0" err="1"/>
              <a:t>simplify</a:t>
            </a:r>
            <a:r>
              <a:rPr lang="pl-PL" dirty="0"/>
              <a:t> the demo,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uses</a:t>
            </a:r>
            <a:r>
              <a:rPr lang="pl-PL" dirty="0"/>
              <a:t> </a:t>
            </a:r>
            <a:r>
              <a:rPr lang="pl-PL" dirty="0" err="1"/>
              <a:t>only</a:t>
            </a:r>
            <a:r>
              <a:rPr lang="pl-PL" dirty="0"/>
              <a:t> </a:t>
            </a:r>
            <a:r>
              <a:rPr lang="pl-PL" dirty="0" err="1"/>
              <a:t>free</a:t>
            </a:r>
            <a:r>
              <a:rPr lang="pl-PL" dirty="0"/>
              <a:t> STUN </a:t>
            </a:r>
            <a:r>
              <a:rPr lang="pl-PL" dirty="0" err="1"/>
              <a:t>server</a:t>
            </a:r>
            <a:r>
              <a:rPr lang="pl-PL" dirty="0"/>
              <a:t> from Google</a:t>
            </a:r>
          </a:p>
          <a:p>
            <a:pPr marL="0" indent="0" algn="ctr">
              <a:buNone/>
            </a:pPr>
            <a:endParaRPr lang="pl-PL" dirty="0"/>
          </a:p>
          <a:p>
            <a:pPr marL="0" indent="0" algn="ctr">
              <a:buNone/>
            </a:pPr>
            <a:r>
              <a:rPr lang="pl-PL" dirty="0">
                <a:hlinkClick r:id="rId2"/>
              </a:rPr>
              <a:t>https://github.com/lukasz-pyrzyk/webrtc-dotnet</a:t>
            </a:r>
            <a:endParaRPr lang="pl-PL" dirty="0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5E27D2B4-1586-4FD1-877A-CDB7EF30731B}"/>
              </a:ext>
            </a:extLst>
          </p:cNvPr>
          <p:cNvSpPr txBox="1">
            <a:spLocks/>
          </p:cNvSpPr>
          <p:nvPr/>
        </p:nvSpPr>
        <p:spPr>
          <a:xfrm>
            <a:off x="5275580" y="1845734"/>
            <a:ext cx="3220720" cy="40089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905583503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7" name="Symbol zastępczy zawartości 2">
            <a:extLst>
              <a:ext uri="{FF2B5EF4-FFF2-40B4-BE49-F238E27FC236}">
                <a16:creationId xmlns:a16="http://schemas.microsoft.com/office/drawing/2014/main" id="{5E27D2B4-1586-4FD1-877A-CDB7EF30731B}"/>
              </a:ext>
            </a:extLst>
          </p:cNvPr>
          <p:cNvSpPr txBox="1">
            <a:spLocks/>
          </p:cNvSpPr>
          <p:nvPr/>
        </p:nvSpPr>
        <p:spPr>
          <a:xfrm>
            <a:off x="5275580" y="1845734"/>
            <a:ext cx="3220720" cy="4008966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Font typeface="Calibri" panose="020F0502020204030204" pitchFamily="34" charset="0"/>
              <a:buNone/>
            </a:pPr>
            <a:endParaRPr lang="en-GB" dirty="0"/>
          </a:p>
        </p:txBody>
      </p:sp>
      <p:pic>
        <p:nvPicPr>
          <p:cNvPr id="9" name="Obraz 8">
            <a:extLst>
              <a:ext uri="{FF2B5EF4-FFF2-40B4-BE49-F238E27FC236}">
                <a16:creationId xmlns:a16="http://schemas.microsoft.com/office/drawing/2014/main" id="{C08FFF9A-E5E8-4E23-9D94-FC693933C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335256" cy="69385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178502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39528C3-1ED1-4782-BB0C-4673F94D9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Enterprise </a:t>
            </a:r>
            <a:r>
              <a:rPr lang="pl-PL" dirty="0" err="1"/>
              <a:t>solutions</a:t>
            </a:r>
            <a:endParaRPr lang="en-GB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5538711-BFA6-4BB7-9335-6E09415C0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/>
              <a:t>Writing</a:t>
            </a:r>
            <a:r>
              <a:rPr lang="pl-PL" dirty="0"/>
              <a:t> </a:t>
            </a:r>
            <a:r>
              <a:rPr lang="pl-PL" dirty="0" err="1"/>
              <a:t>raw</a:t>
            </a:r>
            <a:r>
              <a:rPr lang="pl-PL" dirty="0"/>
              <a:t> </a:t>
            </a:r>
            <a:r>
              <a:rPr lang="pl-PL" dirty="0" err="1"/>
              <a:t>WebRTC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and </a:t>
            </a:r>
            <a:r>
              <a:rPr lang="pl-PL" dirty="0" err="1"/>
              <a:t>maintaining</a:t>
            </a:r>
            <a:r>
              <a:rPr lang="pl-PL" dirty="0"/>
              <a:t> a </a:t>
            </a:r>
            <a:r>
              <a:rPr lang="pl-PL" dirty="0" err="1"/>
              <a:t>dedicated</a:t>
            </a:r>
            <a:r>
              <a:rPr lang="pl-PL" dirty="0"/>
              <a:t> </a:t>
            </a:r>
            <a:r>
              <a:rPr lang="pl-PL" dirty="0" err="1"/>
              <a:t>Signaling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quite</a:t>
            </a:r>
            <a:r>
              <a:rPr lang="pl-PL" dirty="0"/>
              <a:t> </a:t>
            </a:r>
            <a:r>
              <a:rPr lang="pl-PL" dirty="0" err="1"/>
              <a:t>difficult</a:t>
            </a:r>
            <a:r>
              <a:rPr lang="pl-PL" dirty="0"/>
              <a:t>. We </a:t>
            </a:r>
            <a:r>
              <a:rPr lang="pl-PL" dirty="0" err="1"/>
              <a:t>have</a:t>
            </a:r>
            <a:r>
              <a:rPr lang="pl-PL" dirty="0"/>
              <a:t> a lot of </a:t>
            </a:r>
            <a:r>
              <a:rPr lang="pl-PL" dirty="0" err="1"/>
              <a:t>edge</a:t>
            </a:r>
            <a:r>
              <a:rPr lang="pl-PL" dirty="0"/>
              <a:t> </a:t>
            </a:r>
            <a:r>
              <a:rPr lang="pl-PL" dirty="0" err="1"/>
              <a:t>cases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need</a:t>
            </a:r>
            <a:r>
              <a:rPr lang="pl-PL" dirty="0"/>
              <a:t> to </a:t>
            </a:r>
            <a:r>
              <a:rPr lang="pl-PL" dirty="0" err="1"/>
              <a:t>solved</a:t>
            </a:r>
            <a:r>
              <a:rPr lang="pl-PL" dirty="0"/>
              <a:t>.</a:t>
            </a:r>
          </a:p>
          <a:p>
            <a:endParaRPr lang="pl-PL" dirty="0"/>
          </a:p>
          <a:p>
            <a:r>
              <a:rPr lang="pl-PL" dirty="0" err="1"/>
              <a:t>Because</a:t>
            </a:r>
            <a:r>
              <a:rPr lang="pl-PL" dirty="0"/>
              <a:t> of </a:t>
            </a:r>
            <a:r>
              <a:rPr lang="pl-PL" dirty="0" err="1"/>
              <a:t>that</a:t>
            </a:r>
            <a:r>
              <a:rPr lang="pl-PL" dirty="0"/>
              <a:t>, on the market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few</a:t>
            </a:r>
            <a:r>
              <a:rPr lang="pl-PL" dirty="0"/>
              <a:t> </a:t>
            </a:r>
            <a:r>
              <a:rPr lang="pl-PL" dirty="0" err="1"/>
              <a:t>enterprise</a:t>
            </a:r>
            <a:r>
              <a:rPr lang="pl-PL" dirty="0"/>
              <a:t> </a:t>
            </a:r>
            <a:r>
              <a:rPr lang="pl-PL" dirty="0" err="1"/>
              <a:t>solutions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offer</a:t>
            </a:r>
            <a:r>
              <a:rPr lang="pl-PL" dirty="0"/>
              <a:t> plug &amp; </a:t>
            </a:r>
            <a:r>
              <a:rPr lang="pl-PL" dirty="0" err="1"/>
              <a:t>play</a:t>
            </a:r>
            <a:r>
              <a:rPr lang="pl-PL" dirty="0"/>
              <a:t> </a:t>
            </a:r>
            <a:r>
              <a:rPr lang="pl-PL" dirty="0" err="1"/>
              <a:t>experience</a:t>
            </a:r>
            <a:r>
              <a:rPr lang="pl-PL" dirty="0"/>
              <a:t> for the </a:t>
            </a:r>
            <a:r>
              <a:rPr lang="pl-PL" dirty="0" err="1"/>
              <a:t>developers</a:t>
            </a:r>
            <a:r>
              <a:rPr lang="pl-PL" dirty="0"/>
              <a:t>. In most of </a:t>
            </a:r>
            <a:r>
              <a:rPr lang="pl-PL" dirty="0" err="1"/>
              <a:t>scenarios</a:t>
            </a:r>
            <a:r>
              <a:rPr lang="pl-PL" dirty="0"/>
              <a:t>, </a:t>
            </a:r>
            <a:r>
              <a:rPr lang="pl-PL" dirty="0" err="1"/>
              <a:t>similar</a:t>
            </a:r>
            <a:r>
              <a:rPr lang="pl-PL" dirty="0"/>
              <a:t> API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available</a:t>
            </a:r>
            <a:r>
              <a:rPr lang="pl-PL" dirty="0"/>
              <a:t> for mobile/desktop/web </a:t>
            </a:r>
            <a:r>
              <a:rPr lang="pl-PL" dirty="0" err="1"/>
              <a:t>ends</a:t>
            </a:r>
            <a:r>
              <a:rPr lang="pl-PL" dirty="0"/>
              <a:t> and </a:t>
            </a:r>
            <a:r>
              <a:rPr lang="pl-PL" dirty="0" err="1"/>
              <a:t>Signaling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based</a:t>
            </a:r>
            <a:r>
              <a:rPr lang="pl-PL" dirty="0"/>
              <a:t> </a:t>
            </a:r>
            <a:r>
              <a:rPr lang="pl-PL" dirty="0" err="1"/>
              <a:t>automatically</a:t>
            </a:r>
            <a:r>
              <a:rPr lang="pl-PL" dirty="0"/>
              <a:t> by the </a:t>
            </a:r>
            <a:r>
              <a:rPr lang="pl-PL" dirty="0" err="1"/>
              <a:t>provider</a:t>
            </a:r>
            <a:r>
              <a:rPr lang="pl-PL" dirty="0"/>
              <a:t>.</a:t>
            </a:r>
          </a:p>
          <a:p>
            <a:endParaRPr lang="pl-PL" dirty="0"/>
          </a:p>
          <a:p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you</a:t>
            </a:r>
            <a:r>
              <a:rPr lang="pl-PL" dirty="0"/>
              <a:t> want to </a:t>
            </a:r>
            <a:r>
              <a:rPr lang="pl-PL" dirty="0" err="1"/>
              <a:t>find</a:t>
            </a:r>
            <a:r>
              <a:rPr lang="pl-PL" dirty="0"/>
              <a:t> </a:t>
            </a:r>
            <a:r>
              <a:rPr lang="pl-PL" dirty="0" err="1"/>
              <a:t>more</a:t>
            </a:r>
            <a:r>
              <a:rPr lang="pl-PL" dirty="0"/>
              <a:t>, </a:t>
            </a:r>
            <a:r>
              <a:rPr lang="pl-PL" dirty="0" err="1"/>
              <a:t>search</a:t>
            </a:r>
            <a:r>
              <a:rPr lang="pl-PL" dirty="0"/>
              <a:t> for </a:t>
            </a:r>
            <a:r>
              <a:rPr lang="pl-PL" dirty="0" err="1"/>
              <a:t>Twilio</a:t>
            </a:r>
            <a:r>
              <a:rPr lang="pl-PL" dirty="0"/>
              <a:t> Voice/Video SDK, </a:t>
            </a:r>
            <a:r>
              <a:rPr lang="pl-PL" dirty="0" err="1"/>
              <a:t>LiveSwitch</a:t>
            </a:r>
            <a:r>
              <a:rPr lang="pl-PL" dirty="0"/>
              <a:t> SDK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en-GB" dirty="0"/>
              <a:t>Amazon Kinesis</a:t>
            </a:r>
            <a:r>
              <a:rPr lang="pl-PL" dirty="0"/>
              <a:t> SDK. </a:t>
            </a:r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5E5D71FD-D352-4E89-85D0-0C9754A57E8F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5373530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39528C3-1ED1-4782-BB0C-4673F94D9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War story 1 – Same </a:t>
            </a:r>
            <a:r>
              <a:rPr lang="pl-PL" dirty="0" err="1"/>
              <a:t>servers</a:t>
            </a:r>
            <a:endParaRPr lang="en-GB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5538711-BFA6-4BB7-9335-6E09415C0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pl-PL" dirty="0" err="1"/>
              <a:t>Because</a:t>
            </a:r>
            <a:r>
              <a:rPr lang="pl-PL" dirty="0"/>
              <a:t> of the </a:t>
            </a:r>
            <a:r>
              <a:rPr lang="pl-PL" dirty="0" err="1"/>
              <a:t>legacy</a:t>
            </a:r>
            <a:r>
              <a:rPr lang="pl-PL" dirty="0"/>
              <a:t> </a:t>
            </a:r>
            <a:r>
              <a:rPr lang="pl-PL" dirty="0" err="1"/>
              <a:t>implementation</a:t>
            </a:r>
            <a:r>
              <a:rPr lang="pl-PL" dirty="0"/>
              <a:t> of the </a:t>
            </a:r>
            <a:r>
              <a:rPr lang="pl-PL" dirty="0" err="1"/>
              <a:t>previous</a:t>
            </a:r>
            <a:r>
              <a:rPr lang="pl-PL" dirty="0"/>
              <a:t> audio-video </a:t>
            </a:r>
            <a:r>
              <a:rPr lang="pl-PL" dirty="0" err="1"/>
              <a:t>call</a:t>
            </a:r>
            <a:r>
              <a:rPr lang="pl-PL" dirty="0"/>
              <a:t> management, </a:t>
            </a:r>
            <a:r>
              <a:rPr lang="pl-PL" dirty="0" err="1"/>
              <a:t>it</a:t>
            </a:r>
            <a:r>
              <a:rPr lang="pl-PL" dirty="0"/>
              <a:t> was </a:t>
            </a:r>
            <a:r>
              <a:rPr lang="pl-PL" dirty="0" err="1"/>
              <a:t>decided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both</a:t>
            </a:r>
            <a:r>
              <a:rPr lang="pl-PL" dirty="0"/>
              <a:t> </a:t>
            </a:r>
            <a:r>
              <a:rPr lang="pl-PL" dirty="0" err="1"/>
              <a:t>peers</a:t>
            </a:r>
            <a:r>
              <a:rPr lang="pl-PL" dirty="0"/>
              <a:t> </a:t>
            </a:r>
            <a:r>
              <a:rPr lang="pl-PL" dirty="0" err="1"/>
              <a:t>should</a:t>
            </a:r>
            <a:r>
              <a:rPr lang="pl-PL" dirty="0"/>
              <a:t> </a:t>
            </a:r>
            <a:r>
              <a:rPr lang="pl-PL" dirty="0" err="1"/>
              <a:t>use</a:t>
            </a:r>
            <a:r>
              <a:rPr lang="pl-PL" dirty="0"/>
              <a:t> the same ICE </a:t>
            </a:r>
            <a:r>
              <a:rPr lang="pl-PL" dirty="0" err="1"/>
              <a:t>servers</a:t>
            </a:r>
            <a:r>
              <a:rPr lang="pl-PL" dirty="0"/>
              <a:t>. </a:t>
            </a:r>
          </a:p>
          <a:p>
            <a:r>
              <a:rPr lang="pl-PL" dirty="0"/>
              <a:t>ICE </a:t>
            </a:r>
            <a:r>
              <a:rPr lang="pl-PL" dirty="0" err="1"/>
              <a:t>servers</a:t>
            </a:r>
            <a:r>
              <a:rPr lang="pl-PL" dirty="0"/>
              <a:t> </a:t>
            </a:r>
            <a:r>
              <a:rPr lang="pl-PL" dirty="0" err="1"/>
              <a:t>were</a:t>
            </a:r>
            <a:r>
              <a:rPr lang="pl-PL" dirty="0"/>
              <a:t> </a:t>
            </a:r>
            <a:r>
              <a:rPr lang="pl-PL" dirty="0" err="1"/>
              <a:t>selected</a:t>
            </a:r>
            <a:r>
              <a:rPr lang="pl-PL" dirty="0"/>
              <a:t> </a:t>
            </a:r>
            <a:r>
              <a:rPr lang="pl-PL" dirty="0" err="1"/>
              <a:t>based</a:t>
            </a:r>
            <a:r>
              <a:rPr lang="pl-PL" dirty="0"/>
              <a:t> on the </a:t>
            </a:r>
            <a:r>
              <a:rPr lang="pl-PL" dirty="0" err="1"/>
              <a:t>location</a:t>
            </a:r>
            <a:r>
              <a:rPr lang="pl-PL" dirty="0"/>
              <a:t> of the one of the </a:t>
            </a:r>
            <a:r>
              <a:rPr lang="pl-PL" dirty="0" err="1"/>
              <a:t>participants</a:t>
            </a:r>
            <a:r>
              <a:rPr lang="pl-PL" dirty="0"/>
              <a:t>. It </a:t>
            </a:r>
            <a:r>
              <a:rPr lang="pl-PL" dirty="0" err="1"/>
              <a:t>sounded</a:t>
            </a:r>
            <a:r>
              <a:rPr lang="pl-PL" dirty="0"/>
              <a:t> </a:t>
            </a:r>
            <a:r>
              <a:rPr lang="pl-PL" dirty="0" err="1"/>
              <a:t>like</a:t>
            </a:r>
            <a:r>
              <a:rPr lang="pl-PL" dirty="0"/>
              <a:t> a </a:t>
            </a:r>
            <a:r>
              <a:rPr lang="pl-PL" dirty="0" err="1"/>
              <a:t>good</a:t>
            </a:r>
            <a:r>
              <a:rPr lang="pl-PL" dirty="0"/>
              <a:t> idea to „</a:t>
            </a:r>
            <a:r>
              <a:rPr lang="pl-PL" dirty="0" err="1"/>
              <a:t>have</a:t>
            </a:r>
            <a:r>
              <a:rPr lang="pl-PL" dirty="0"/>
              <a:t>” </a:t>
            </a:r>
            <a:r>
              <a:rPr lang="pl-PL" dirty="0" err="1"/>
              <a:t>both</a:t>
            </a:r>
            <a:r>
              <a:rPr lang="pl-PL" dirty="0"/>
              <a:t> </a:t>
            </a:r>
            <a:r>
              <a:rPr lang="pl-PL" dirty="0" err="1"/>
              <a:t>participants</a:t>
            </a:r>
            <a:r>
              <a:rPr lang="pl-PL" dirty="0"/>
              <a:t> on the same </a:t>
            </a:r>
            <a:r>
              <a:rPr lang="pl-PL" dirty="0" err="1"/>
              <a:t>servers</a:t>
            </a:r>
            <a:r>
              <a:rPr lang="pl-PL" dirty="0"/>
              <a:t>, </a:t>
            </a:r>
            <a:r>
              <a:rPr lang="pl-PL" dirty="0" err="1"/>
              <a:t>however</a:t>
            </a:r>
            <a:r>
              <a:rPr lang="pl-PL" dirty="0"/>
              <a:t>…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/>
              <a:t>ICE </a:t>
            </a:r>
            <a:r>
              <a:rPr lang="pl-PL" dirty="0" err="1"/>
              <a:t>servers</a:t>
            </a:r>
            <a:r>
              <a:rPr lang="pl-PL" dirty="0"/>
              <a:t> </a:t>
            </a:r>
            <a:r>
              <a:rPr lang="pl-PL" dirty="0" err="1"/>
              <a:t>were</a:t>
            </a:r>
            <a:r>
              <a:rPr lang="pl-PL" dirty="0"/>
              <a:t> </a:t>
            </a:r>
            <a:r>
              <a:rPr lang="pl-PL" dirty="0" err="1"/>
              <a:t>hidden</a:t>
            </a:r>
            <a:r>
              <a:rPr lang="pl-PL" dirty="0"/>
              <a:t> </a:t>
            </a:r>
            <a:r>
              <a:rPr lang="pl-PL" dirty="0" err="1"/>
              <a:t>under</a:t>
            </a:r>
            <a:r>
              <a:rPr lang="pl-PL" dirty="0"/>
              <a:t> the </a:t>
            </a:r>
            <a:r>
              <a:rPr lang="pl-PL" dirty="0" err="1"/>
              <a:t>traffic</a:t>
            </a:r>
            <a:r>
              <a:rPr lang="pl-PL" dirty="0"/>
              <a:t> manager, </a:t>
            </a:r>
            <a:r>
              <a:rPr lang="pl-PL" dirty="0" err="1"/>
              <a:t>so</a:t>
            </a:r>
            <a:r>
              <a:rPr lang="pl-PL" dirty="0"/>
              <a:t> we </a:t>
            </a:r>
            <a:r>
              <a:rPr lang="pl-PL" dirty="0" err="1"/>
              <a:t>never</a:t>
            </a:r>
            <a:r>
              <a:rPr lang="pl-PL" dirty="0"/>
              <a:t> </a:t>
            </a:r>
            <a:r>
              <a:rPr lang="pl-PL" dirty="0" err="1"/>
              <a:t>knew</a:t>
            </a:r>
            <a:r>
              <a:rPr lang="pl-PL" dirty="0"/>
              <a:t> </a:t>
            </a:r>
            <a:r>
              <a:rPr lang="pl-PL" dirty="0" err="1"/>
              <a:t>if</a:t>
            </a:r>
            <a:r>
              <a:rPr lang="pl-PL" dirty="0"/>
              <a:t> </a:t>
            </a:r>
            <a:r>
              <a:rPr lang="pl-PL" dirty="0" err="1"/>
              <a:t>participants</a:t>
            </a:r>
            <a:r>
              <a:rPr lang="pl-PL" dirty="0"/>
              <a:t> „</a:t>
            </a:r>
            <a:r>
              <a:rPr lang="pl-PL" dirty="0" err="1"/>
              <a:t>are</a:t>
            </a:r>
            <a:r>
              <a:rPr lang="pl-PL" dirty="0"/>
              <a:t>” on the same </a:t>
            </a:r>
            <a:r>
              <a:rPr lang="pl-PL" dirty="0" err="1"/>
              <a:t>server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If</a:t>
            </a:r>
            <a:r>
              <a:rPr lang="pl-PL" dirty="0"/>
              <a:t> one </a:t>
            </a:r>
            <a:r>
              <a:rPr lang="pl-PL" dirty="0" err="1"/>
              <a:t>peer</a:t>
            </a:r>
            <a:r>
              <a:rPr lang="pl-PL" dirty="0"/>
              <a:t> was </a:t>
            </a:r>
            <a:r>
              <a:rPr lang="pl-PL" dirty="0" err="1"/>
              <a:t>available</a:t>
            </a:r>
            <a:r>
              <a:rPr lang="pl-PL" dirty="0"/>
              <a:t> via </a:t>
            </a:r>
            <a:r>
              <a:rPr lang="pl-PL" dirty="0" err="1"/>
              <a:t>srflx</a:t>
            </a:r>
            <a:r>
              <a:rPr lang="pl-PL" dirty="0"/>
              <a:t> </a:t>
            </a:r>
            <a:r>
              <a:rPr lang="pl-PL" dirty="0" err="1"/>
              <a:t>candidate</a:t>
            </a:r>
            <a:r>
              <a:rPr lang="pl-PL" dirty="0"/>
              <a:t>, „</a:t>
            </a:r>
            <a:r>
              <a:rPr lang="pl-PL" dirty="0" err="1"/>
              <a:t>having</a:t>
            </a:r>
            <a:r>
              <a:rPr lang="pl-PL" dirty="0"/>
              <a:t>” </a:t>
            </a:r>
            <a:r>
              <a:rPr lang="pl-PL" dirty="0" err="1"/>
              <a:t>participants</a:t>
            </a:r>
            <a:r>
              <a:rPr lang="pl-PL" dirty="0"/>
              <a:t> on the same </a:t>
            </a:r>
            <a:r>
              <a:rPr lang="pl-PL" dirty="0" err="1"/>
              <a:t>server</a:t>
            </a:r>
            <a:r>
              <a:rPr lang="pl-PL" dirty="0"/>
              <a:t> </a:t>
            </a:r>
            <a:r>
              <a:rPr lang="pl-PL" dirty="0" err="1"/>
              <a:t>doesn’t</a:t>
            </a:r>
            <a:r>
              <a:rPr lang="pl-PL" dirty="0"/>
              <a:t> </a:t>
            </a:r>
            <a:r>
              <a:rPr lang="pl-PL" dirty="0" err="1"/>
              <a:t>matter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/>
              <a:t>For </a:t>
            </a:r>
            <a:r>
              <a:rPr lang="pl-PL" dirty="0" err="1"/>
              <a:t>worst</a:t>
            </a:r>
            <a:r>
              <a:rPr lang="pl-PL" dirty="0"/>
              <a:t> case </a:t>
            </a:r>
            <a:r>
              <a:rPr lang="pl-PL" dirty="0" err="1"/>
              <a:t>scenario</a:t>
            </a:r>
            <a:r>
              <a:rPr lang="pl-PL" dirty="0"/>
              <a:t> (TURN to TURN)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sounded</a:t>
            </a:r>
            <a:r>
              <a:rPr lang="pl-PL" dirty="0"/>
              <a:t> </a:t>
            </a:r>
            <a:r>
              <a:rPr lang="pl-PL" dirty="0" err="1"/>
              <a:t>like</a:t>
            </a:r>
            <a:r>
              <a:rPr lang="pl-PL" dirty="0"/>
              <a:t> </a:t>
            </a:r>
            <a:r>
              <a:rPr lang="pl-PL" dirty="0" err="1"/>
              <a:t>an</a:t>
            </a:r>
            <a:r>
              <a:rPr lang="pl-PL" dirty="0"/>
              <a:t> </a:t>
            </a:r>
            <a:r>
              <a:rPr lang="pl-PL" dirty="0" err="1"/>
              <a:t>potential</a:t>
            </a:r>
            <a:r>
              <a:rPr lang="pl-PL" dirty="0"/>
              <a:t> </a:t>
            </a:r>
            <a:r>
              <a:rPr lang="pl-PL" dirty="0" err="1"/>
              <a:t>optimization</a:t>
            </a:r>
            <a:r>
              <a:rPr lang="pl-PL" dirty="0"/>
              <a:t>, </a:t>
            </a:r>
            <a:r>
              <a:rPr lang="pl-PL" dirty="0" err="1"/>
              <a:t>however</a:t>
            </a:r>
            <a:r>
              <a:rPr lang="pl-PL" dirty="0"/>
              <a:t> we </a:t>
            </a:r>
            <a:r>
              <a:rPr lang="pl-PL" dirty="0" err="1"/>
              <a:t>learned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much </a:t>
            </a:r>
            <a:r>
              <a:rPr lang="pl-PL" dirty="0" err="1"/>
              <a:t>better</a:t>
            </a:r>
            <a:r>
              <a:rPr lang="pl-PL" dirty="0"/>
              <a:t> to </a:t>
            </a:r>
            <a:r>
              <a:rPr lang="pl-PL" dirty="0" err="1"/>
              <a:t>allow</a:t>
            </a:r>
            <a:r>
              <a:rPr lang="pl-PL" dirty="0"/>
              <a:t> </a:t>
            </a:r>
            <a:r>
              <a:rPr lang="pl-PL" dirty="0" err="1"/>
              <a:t>peers</a:t>
            </a:r>
            <a:r>
              <a:rPr lang="pl-PL" dirty="0"/>
              <a:t> to </a:t>
            </a:r>
            <a:r>
              <a:rPr lang="pl-PL" dirty="0" err="1"/>
              <a:t>connect</a:t>
            </a:r>
            <a:r>
              <a:rPr lang="pl-PL" dirty="0"/>
              <a:t> to </a:t>
            </a:r>
            <a:r>
              <a:rPr lang="pl-PL" dirty="0" err="1"/>
              <a:t>their</a:t>
            </a:r>
            <a:r>
              <a:rPr lang="pl-PL" dirty="0"/>
              <a:t> </a:t>
            </a:r>
            <a:r>
              <a:rPr lang="pl-PL" dirty="0" err="1"/>
              <a:t>closest</a:t>
            </a:r>
            <a:r>
              <a:rPr lang="pl-PL" dirty="0"/>
              <a:t> ICE </a:t>
            </a:r>
            <a:r>
              <a:rPr lang="pl-PL" dirty="0" err="1"/>
              <a:t>servers</a:t>
            </a:r>
            <a:r>
              <a:rPr lang="pl-PL" dirty="0"/>
              <a:t> </a:t>
            </a:r>
            <a:r>
              <a:rPr lang="pl-PL" dirty="0" err="1"/>
              <a:t>instead</a:t>
            </a:r>
            <a:r>
              <a:rPr lang="pl-PL" dirty="0"/>
              <a:t> of </a:t>
            </a:r>
            <a:r>
              <a:rPr lang="pl-PL" dirty="0" err="1"/>
              <a:t>forcing</a:t>
            </a:r>
            <a:r>
              <a:rPr lang="pl-PL" dirty="0"/>
              <a:t> </a:t>
            </a:r>
            <a:r>
              <a:rPr lang="pl-PL" dirty="0" err="1"/>
              <a:t>them</a:t>
            </a:r>
            <a:r>
              <a:rPr lang="pl-PL" dirty="0"/>
              <a:t> to </a:t>
            </a:r>
            <a:r>
              <a:rPr lang="pl-PL" dirty="0" err="1"/>
              <a:t>connect</a:t>
            </a:r>
            <a:r>
              <a:rPr lang="pl-PL" dirty="0"/>
              <a:t> </a:t>
            </a:r>
            <a:r>
              <a:rPr lang="pl-PL" dirty="0" err="1"/>
              <a:t>theoretically</a:t>
            </a:r>
            <a:r>
              <a:rPr lang="pl-PL" dirty="0"/>
              <a:t> to the same </a:t>
            </a:r>
            <a:r>
              <a:rPr lang="pl-PL" dirty="0" err="1"/>
              <a:t>machine</a:t>
            </a:r>
            <a:r>
              <a:rPr lang="pl-PL" dirty="0"/>
              <a:t>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Because</a:t>
            </a:r>
            <a:r>
              <a:rPr lang="pl-PL" dirty="0"/>
              <a:t> of </a:t>
            </a:r>
            <a:r>
              <a:rPr lang="pl-PL" dirty="0" err="1"/>
              <a:t>that</a:t>
            </a:r>
            <a:r>
              <a:rPr lang="pl-PL" dirty="0"/>
              <a:t>, </a:t>
            </a:r>
            <a:r>
              <a:rPr lang="pl-PL" dirty="0" err="1"/>
              <a:t>peers</a:t>
            </a:r>
            <a:r>
              <a:rPr lang="pl-PL" dirty="0"/>
              <a:t> on the East US </a:t>
            </a:r>
            <a:r>
              <a:rPr lang="pl-PL" dirty="0" err="1"/>
              <a:t>use</a:t>
            </a:r>
            <a:r>
              <a:rPr lang="pl-PL" dirty="0"/>
              <a:t> TURN US E, </a:t>
            </a:r>
            <a:r>
              <a:rPr lang="pl-PL" dirty="0" err="1"/>
              <a:t>peers</a:t>
            </a:r>
            <a:r>
              <a:rPr lang="pl-PL" dirty="0"/>
              <a:t> on West US </a:t>
            </a:r>
            <a:r>
              <a:rPr lang="pl-PL" dirty="0" err="1"/>
              <a:t>use</a:t>
            </a:r>
            <a:r>
              <a:rPr lang="pl-PL" dirty="0"/>
              <a:t> TURN US W. </a:t>
            </a:r>
            <a:r>
              <a:rPr lang="pl-PL" dirty="0" err="1"/>
              <a:t>Due</a:t>
            </a:r>
            <a:r>
              <a:rPr lang="pl-PL" dirty="0"/>
              <a:t> to network </a:t>
            </a:r>
            <a:r>
              <a:rPr lang="pl-PL" dirty="0" err="1"/>
              <a:t>behaviors</a:t>
            </a:r>
            <a:r>
              <a:rPr lang="pl-PL" dirty="0"/>
              <a:t>,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much </a:t>
            </a:r>
            <a:r>
              <a:rPr lang="pl-PL" dirty="0" err="1"/>
              <a:t>faster</a:t>
            </a:r>
            <a:r>
              <a:rPr lang="pl-PL" dirty="0"/>
              <a:t> to </a:t>
            </a:r>
            <a:r>
              <a:rPr lang="pl-PL" dirty="0" err="1"/>
              <a:t>connect</a:t>
            </a:r>
            <a:r>
              <a:rPr lang="pl-PL" dirty="0"/>
              <a:t> </a:t>
            </a:r>
            <a:r>
              <a:rPr lang="pl-PL" dirty="0" err="1"/>
              <a:t>two</a:t>
            </a:r>
            <a:r>
              <a:rPr lang="pl-PL" dirty="0"/>
              <a:t> data </a:t>
            </a:r>
            <a:r>
              <a:rPr lang="pl-PL" dirty="0" err="1"/>
              <a:t>centers</a:t>
            </a:r>
            <a:r>
              <a:rPr lang="pl-PL" dirty="0"/>
              <a:t> with </a:t>
            </a:r>
            <a:r>
              <a:rPr lang="pl-PL" dirty="0" err="1"/>
              <a:t>fiber</a:t>
            </a:r>
            <a:r>
              <a:rPr lang="pl-PL" dirty="0"/>
              <a:t> and </a:t>
            </a:r>
            <a:r>
              <a:rPr lang="pl-PL" dirty="0" err="1"/>
              <a:t>their</a:t>
            </a:r>
            <a:r>
              <a:rPr lang="pl-PL" dirty="0"/>
              <a:t> </a:t>
            </a:r>
            <a:r>
              <a:rPr lang="pl-PL" dirty="0" err="1"/>
              <a:t>peers</a:t>
            </a:r>
            <a:r>
              <a:rPr lang="pl-PL" dirty="0"/>
              <a:t> to the </a:t>
            </a:r>
            <a:r>
              <a:rPr lang="pl-PL" dirty="0" err="1"/>
              <a:t>closest</a:t>
            </a:r>
            <a:r>
              <a:rPr lang="pl-PL" dirty="0"/>
              <a:t> </a:t>
            </a:r>
            <a:r>
              <a:rPr lang="pl-PL" dirty="0" err="1"/>
              <a:t>datacenter</a:t>
            </a:r>
            <a:r>
              <a:rPr lang="pl-PL" dirty="0"/>
              <a:t> </a:t>
            </a:r>
            <a:r>
              <a:rPr lang="pl-PL" dirty="0" err="1"/>
              <a:t>than</a:t>
            </a:r>
            <a:r>
              <a:rPr lang="pl-PL" dirty="0"/>
              <a:t> </a:t>
            </a:r>
            <a:r>
              <a:rPr lang="pl-PL" dirty="0" err="1"/>
              <a:t>force</a:t>
            </a:r>
            <a:r>
              <a:rPr lang="pl-PL" dirty="0"/>
              <a:t> one </a:t>
            </a:r>
            <a:r>
              <a:rPr lang="pl-PL" dirty="0" err="1"/>
              <a:t>user</a:t>
            </a:r>
            <a:r>
              <a:rPr lang="pl-PL" dirty="0"/>
              <a:t> from east on LTE to </a:t>
            </a:r>
            <a:r>
              <a:rPr lang="pl-PL" dirty="0" err="1"/>
              <a:t>connect</a:t>
            </a:r>
            <a:r>
              <a:rPr lang="pl-PL" dirty="0"/>
              <a:t> to </a:t>
            </a:r>
            <a:r>
              <a:rPr lang="pl-PL" dirty="0" err="1"/>
              <a:t>server</a:t>
            </a:r>
            <a:r>
              <a:rPr lang="pl-PL" dirty="0"/>
              <a:t> on the West.</a:t>
            </a:r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5E5D71FD-D352-4E89-85D0-0C9754A57E8F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3791886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39528C3-1ED1-4782-BB0C-4673F94D9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War story 2 – DNS of the </a:t>
            </a:r>
            <a:r>
              <a:rPr lang="pl-PL" dirty="0" err="1"/>
              <a:t>servers</a:t>
            </a:r>
            <a:endParaRPr lang="en-GB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5538711-BFA6-4BB7-9335-6E09415C0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pl-PL" dirty="0" err="1"/>
              <a:t>Because</a:t>
            </a:r>
            <a:r>
              <a:rPr lang="pl-PL" dirty="0"/>
              <a:t> of the </a:t>
            </a:r>
            <a:r>
              <a:rPr lang="pl-PL" dirty="0" err="1"/>
              <a:t>legacy</a:t>
            </a:r>
            <a:r>
              <a:rPr lang="pl-PL" dirty="0"/>
              <a:t> </a:t>
            </a:r>
            <a:r>
              <a:rPr lang="pl-PL" dirty="0" err="1"/>
              <a:t>integration</a:t>
            </a:r>
            <a:r>
              <a:rPr lang="pl-PL" dirty="0"/>
              <a:t> with one of the </a:t>
            </a:r>
            <a:r>
              <a:rPr lang="pl-PL" dirty="0" err="1"/>
              <a:t>many</a:t>
            </a:r>
            <a:r>
              <a:rPr lang="pl-PL" dirty="0"/>
              <a:t> ICE </a:t>
            </a:r>
            <a:r>
              <a:rPr lang="pl-PL" dirty="0" err="1"/>
              <a:t>providers</a:t>
            </a:r>
            <a:r>
              <a:rPr lang="pl-PL" dirty="0"/>
              <a:t>, </a:t>
            </a:r>
            <a:r>
              <a:rPr lang="pl-PL" dirty="0" err="1"/>
              <a:t>our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was </a:t>
            </a:r>
            <a:r>
              <a:rPr lang="pl-PL" dirty="0" err="1"/>
              <a:t>manually</a:t>
            </a:r>
            <a:r>
              <a:rPr lang="pl-PL" dirty="0"/>
              <a:t> </a:t>
            </a:r>
            <a:r>
              <a:rPr lang="pl-PL" dirty="0" err="1"/>
              <a:t>selecting</a:t>
            </a:r>
            <a:r>
              <a:rPr lang="pl-PL" dirty="0"/>
              <a:t> </a:t>
            </a:r>
            <a:r>
              <a:rPr lang="pl-PL" dirty="0" err="1"/>
              <a:t>best</a:t>
            </a:r>
            <a:r>
              <a:rPr lang="pl-PL" dirty="0"/>
              <a:t> </a:t>
            </a:r>
            <a:r>
              <a:rPr lang="pl-PL" dirty="0" err="1"/>
              <a:t>datacenter</a:t>
            </a:r>
            <a:r>
              <a:rPr lang="pl-PL" dirty="0"/>
              <a:t> of the </a:t>
            </a:r>
            <a:r>
              <a:rPr lang="pl-PL" dirty="0" err="1"/>
              <a:t>Ice</a:t>
            </a:r>
            <a:r>
              <a:rPr lang="pl-PL" dirty="0"/>
              <a:t> Provider.</a:t>
            </a:r>
            <a:br>
              <a:rPr lang="pl-PL" dirty="0"/>
            </a:br>
            <a:br>
              <a:rPr lang="pl-PL" dirty="0"/>
            </a:br>
            <a:r>
              <a:rPr lang="pl-PL" dirty="0"/>
              <a:t>For </a:t>
            </a:r>
            <a:r>
              <a:rPr lang="pl-PL" dirty="0" err="1"/>
              <a:t>example</a:t>
            </a:r>
            <a:r>
              <a:rPr lang="pl-PL" dirty="0"/>
              <a:t>, </a:t>
            </a:r>
            <a:r>
              <a:rPr lang="pl-PL" dirty="0" err="1"/>
              <a:t>when</a:t>
            </a:r>
            <a:r>
              <a:rPr lang="pl-PL" dirty="0"/>
              <a:t> </a:t>
            </a:r>
            <a:r>
              <a:rPr lang="pl-PL" dirty="0" err="1"/>
              <a:t>discovered</a:t>
            </a:r>
            <a:r>
              <a:rPr lang="pl-PL" dirty="0"/>
              <a:t> with </a:t>
            </a:r>
            <a:r>
              <a:rPr lang="pl-PL" dirty="0" err="1"/>
              <a:t>app</a:t>
            </a:r>
            <a:r>
              <a:rPr lang="pl-PL" dirty="0"/>
              <a:t> </a:t>
            </a:r>
            <a:r>
              <a:rPr lang="pl-PL" dirty="0" err="1"/>
              <a:t>configuration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peer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from the Germany, we </a:t>
            </a:r>
            <a:r>
              <a:rPr lang="pl-PL" dirty="0" err="1"/>
              <a:t>manually</a:t>
            </a:r>
            <a:r>
              <a:rPr lang="pl-PL" dirty="0"/>
              <a:t> </a:t>
            </a:r>
            <a:r>
              <a:rPr lang="pl-PL" dirty="0" err="1"/>
              <a:t>selected</a:t>
            </a:r>
            <a:r>
              <a:rPr lang="pl-PL" dirty="0"/>
              <a:t> </a:t>
            </a:r>
            <a:r>
              <a:rPr lang="pl-PL" dirty="0" err="1"/>
              <a:t>servers</a:t>
            </a:r>
            <a:r>
              <a:rPr lang="pl-PL" dirty="0"/>
              <a:t> </a:t>
            </a:r>
            <a:r>
              <a:rPr lang="pl-PL" dirty="0" err="1"/>
              <a:t>located</a:t>
            </a:r>
            <a:r>
              <a:rPr lang="pl-PL" dirty="0"/>
              <a:t> in Germany, for </a:t>
            </a:r>
            <a:r>
              <a:rPr lang="pl-PL" dirty="0" err="1"/>
              <a:t>example</a:t>
            </a:r>
            <a:r>
              <a:rPr lang="pl-PL" dirty="0"/>
              <a:t> </a:t>
            </a:r>
            <a:r>
              <a:rPr lang="pl-PL" b="1" dirty="0"/>
              <a:t>de1.iceprovider.com.</a:t>
            </a:r>
          </a:p>
          <a:p>
            <a:r>
              <a:rPr lang="pl-PL" dirty="0" err="1"/>
              <a:t>After</a:t>
            </a:r>
            <a:r>
              <a:rPr lang="pl-PL" dirty="0"/>
              <a:t> </a:t>
            </a:r>
            <a:r>
              <a:rPr lang="pl-PL" dirty="0" err="1"/>
              <a:t>some</a:t>
            </a:r>
            <a:r>
              <a:rPr lang="pl-PL" dirty="0"/>
              <a:t> </a:t>
            </a:r>
            <a:r>
              <a:rPr lang="pl-PL" dirty="0" err="1"/>
              <a:t>time</a:t>
            </a:r>
            <a:r>
              <a:rPr lang="pl-PL" dirty="0"/>
              <a:t> we </a:t>
            </a:r>
            <a:r>
              <a:rPr lang="pl-PL" dirty="0" err="1"/>
              <a:t>added</a:t>
            </a:r>
            <a:r>
              <a:rPr lang="pl-PL" dirty="0"/>
              <a:t> </a:t>
            </a:r>
            <a:r>
              <a:rPr lang="pl-PL" dirty="0" err="1"/>
              <a:t>second</a:t>
            </a:r>
            <a:r>
              <a:rPr lang="pl-PL" dirty="0"/>
              <a:t> ICE </a:t>
            </a:r>
            <a:r>
              <a:rPr lang="pl-PL" dirty="0" err="1"/>
              <a:t>provider</a:t>
            </a:r>
            <a:r>
              <a:rPr lang="pl-PL" dirty="0"/>
              <a:t> and </a:t>
            </a:r>
            <a:r>
              <a:rPr lang="pl-PL" dirty="0" err="1"/>
              <a:t>made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primary</a:t>
            </a:r>
            <a:r>
              <a:rPr lang="pl-PL" dirty="0"/>
              <a:t>,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previous</a:t>
            </a:r>
            <a:r>
              <a:rPr lang="pl-PL" dirty="0"/>
              <a:t> one </a:t>
            </a:r>
            <a:r>
              <a:rPr lang="pl-PL" dirty="0" err="1"/>
              <a:t>became</a:t>
            </a:r>
            <a:r>
              <a:rPr lang="pl-PL" dirty="0"/>
              <a:t> </a:t>
            </a:r>
            <a:r>
              <a:rPr lang="pl-PL" dirty="0" err="1"/>
              <a:t>fallback</a:t>
            </a:r>
            <a:r>
              <a:rPr lang="pl-PL" dirty="0"/>
              <a:t>. </a:t>
            </a:r>
            <a:r>
              <a:rPr lang="pl-PL" dirty="0" err="1"/>
              <a:t>However</a:t>
            </a:r>
            <a:r>
              <a:rPr lang="pl-PL" dirty="0"/>
              <a:t>, the region </a:t>
            </a:r>
            <a:r>
              <a:rPr lang="pl-PL" dirty="0" err="1"/>
              <a:t>selection</a:t>
            </a:r>
            <a:r>
              <a:rPr lang="pl-PL" dirty="0"/>
              <a:t> was </a:t>
            </a:r>
            <a:r>
              <a:rPr lang="pl-PL" dirty="0" err="1"/>
              <a:t>reimplemented</a:t>
            </a:r>
            <a:r>
              <a:rPr lang="pl-PL" dirty="0"/>
              <a:t> as </a:t>
            </a:r>
            <a:r>
              <a:rPr lang="pl-PL" dirty="0" err="1"/>
              <a:t>well</a:t>
            </a:r>
            <a:r>
              <a:rPr lang="pl-PL" dirty="0"/>
              <a:t>.</a:t>
            </a:r>
          </a:p>
          <a:p>
            <a:r>
              <a:rPr lang="pl-PL" dirty="0" err="1"/>
              <a:t>During</a:t>
            </a:r>
            <a:r>
              <a:rPr lang="pl-PL" dirty="0"/>
              <a:t> </a:t>
            </a:r>
            <a:r>
              <a:rPr lang="pl-PL" dirty="0" err="1"/>
              <a:t>our</a:t>
            </a:r>
            <a:r>
              <a:rPr lang="pl-PL" dirty="0"/>
              <a:t> R&amp;D </a:t>
            </a:r>
            <a:r>
              <a:rPr lang="pl-PL" dirty="0" err="1"/>
              <a:t>round</a:t>
            </a:r>
            <a:r>
              <a:rPr lang="pl-PL" dirty="0"/>
              <a:t> we </a:t>
            </a:r>
            <a:r>
              <a:rPr lang="pl-PL" dirty="0" err="1"/>
              <a:t>discovered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new</a:t>
            </a:r>
            <a:r>
              <a:rPr lang="pl-PL" dirty="0"/>
              <a:t> ICE Provider </a:t>
            </a:r>
            <a:r>
              <a:rPr lang="pl-PL" dirty="0" err="1"/>
              <a:t>has</a:t>
            </a:r>
            <a:r>
              <a:rPr lang="pl-PL" dirty="0"/>
              <a:t> </a:t>
            </a:r>
            <a:r>
              <a:rPr lang="pl-PL" dirty="0" err="1"/>
              <a:t>internal</a:t>
            </a:r>
            <a:r>
              <a:rPr lang="pl-PL" dirty="0"/>
              <a:t> </a:t>
            </a:r>
            <a:r>
              <a:rPr lang="pl-PL" dirty="0" err="1"/>
              <a:t>geo-specific</a:t>
            </a:r>
            <a:r>
              <a:rPr lang="pl-PL" dirty="0"/>
              <a:t> </a:t>
            </a:r>
            <a:r>
              <a:rPr lang="pl-PL" dirty="0" err="1"/>
              <a:t>load</a:t>
            </a:r>
            <a:r>
              <a:rPr lang="pl-PL" dirty="0"/>
              <a:t> </a:t>
            </a:r>
            <a:r>
              <a:rPr lang="pl-PL" dirty="0" err="1"/>
              <a:t>balancer</a:t>
            </a:r>
            <a:r>
              <a:rPr lang="pl-PL" dirty="0"/>
              <a:t> </a:t>
            </a:r>
            <a:r>
              <a:rPr lang="pl-PL" dirty="0" err="1"/>
              <a:t>located</a:t>
            </a:r>
            <a:r>
              <a:rPr lang="pl-PL" dirty="0"/>
              <a:t> on the </a:t>
            </a:r>
            <a:r>
              <a:rPr lang="pl-PL" b="1" dirty="0"/>
              <a:t>global.iceprovider.org</a:t>
            </a:r>
            <a:r>
              <a:rPr lang="pl-PL" dirty="0"/>
              <a:t>,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our</a:t>
            </a:r>
            <a:r>
              <a:rPr lang="pl-PL" dirty="0"/>
              <a:t> manual </a:t>
            </a:r>
            <a:r>
              <a:rPr lang="pl-PL" dirty="0" err="1"/>
              <a:t>mapping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: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Redundant</a:t>
            </a:r>
            <a:r>
              <a:rPr lang="pl-PL" dirty="0"/>
              <a:t>, </a:t>
            </a:r>
            <a:r>
              <a:rPr lang="pl-PL" dirty="0" err="1"/>
              <a:t>because</a:t>
            </a:r>
            <a:r>
              <a:rPr lang="pl-PL" dirty="0"/>
              <a:t> </a:t>
            </a:r>
            <a:r>
              <a:rPr lang="pl-PL" dirty="0" err="1"/>
              <a:t>each</a:t>
            </a:r>
            <a:r>
              <a:rPr lang="pl-PL" dirty="0"/>
              <a:t> </a:t>
            </a:r>
            <a:r>
              <a:rPr lang="pl-PL" dirty="0" err="1"/>
              <a:t>peer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manually</a:t>
            </a:r>
            <a:r>
              <a:rPr lang="pl-PL" dirty="0"/>
              <a:t> </a:t>
            </a:r>
            <a:r>
              <a:rPr lang="pl-PL" dirty="0" err="1"/>
              <a:t>resolve</a:t>
            </a:r>
            <a:r>
              <a:rPr lang="pl-PL" dirty="0"/>
              <a:t> global.iceprovider.org to the </a:t>
            </a:r>
            <a:r>
              <a:rPr lang="pl-PL" dirty="0" err="1"/>
              <a:t>closest</a:t>
            </a:r>
            <a:r>
              <a:rPr lang="pl-PL" dirty="0"/>
              <a:t> </a:t>
            </a:r>
            <a:r>
              <a:rPr lang="pl-PL" dirty="0" err="1"/>
              <a:t>datacenter</a:t>
            </a:r>
            <a:r>
              <a:rPr lang="pl-PL" dirty="0"/>
              <a:t> (</a:t>
            </a:r>
            <a:r>
              <a:rPr lang="pl-PL" dirty="0" err="1"/>
              <a:t>you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check</a:t>
            </a:r>
            <a:r>
              <a:rPr lang="pl-PL" dirty="0"/>
              <a:t> </a:t>
            </a:r>
            <a:r>
              <a:rPr lang="pl-PL" dirty="0" err="1"/>
              <a:t>it</a:t>
            </a:r>
            <a:r>
              <a:rPr lang="pl-PL" dirty="0"/>
              <a:t> for </a:t>
            </a:r>
            <a:r>
              <a:rPr lang="pl-PL" dirty="0" err="1"/>
              <a:t>example</a:t>
            </a:r>
            <a:r>
              <a:rPr lang="pl-PL" dirty="0"/>
              <a:t> with </a:t>
            </a:r>
            <a:r>
              <a:rPr lang="pl-PL" dirty="0" err="1"/>
              <a:t>nslookup</a:t>
            </a:r>
            <a:r>
              <a:rPr lang="pl-PL" dirty="0"/>
              <a:t> </a:t>
            </a:r>
            <a:r>
              <a:rPr lang="pl-PL" dirty="0" err="1"/>
              <a:t>command</a:t>
            </a:r>
            <a:r>
              <a:rPr lang="pl-PL" dirty="0"/>
              <a:t>)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/>
              <a:t>Less </a:t>
            </a:r>
            <a:r>
              <a:rPr lang="pl-PL" dirty="0" err="1"/>
              <a:t>accurate</a:t>
            </a:r>
            <a:r>
              <a:rPr lang="pl-PL" dirty="0"/>
              <a:t>, </a:t>
            </a:r>
            <a:r>
              <a:rPr lang="pl-PL" dirty="0" err="1"/>
              <a:t>because</a:t>
            </a:r>
            <a:r>
              <a:rPr lang="pl-PL" dirty="0"/>
              <a:t> </a:t>
            </a:r>
            <a:r>
              <a:rPr lang="pl-PL" dirty="0" err="1"/>
              <a:t>our</a:t>
            </a:r>
            <a:r>
              <a:rPr lang="pl-PL" dirty="0"/>
              <a:t> </a:t>
            </a:r>
            <a:r>
              <a:rPr lang="pl-PL" dirty="0" err="1"/>
              <a:t>location</a:t>
            </a:r>
            <a:r>
              <a:rPr lang="pl-PL" dirty="0"/>
              <a:t> </a:t>
            </a:r>
            <a:r>
              <a:rPr lang="pl-PL" dirty="0" err="1"/>
              <a:t>setting</a:t>
            </a:r>
            <a:r>
              <a:rPr lang="pl-PL" dirty="0"/>
              <a:t> was set </a:t>
            </a:r>
            <a:r>
              <a:rPr lang="pl-PL" dirty="0" err="1"/>
              <a:t>during</a:t>
            </a:r>
            <a:r>
              <a:rPr lang="pl-PL" dirty="0"/>
              <a:t> the </a:t>
            </a:r>
            <a:r>
              <a:rPr lang="pl-PL" dirty="0" err="1"/>
              <a:t>installation</a:t>
            </a:r>
            <a:r>
              <a:rPr lang="pl-PL" dirty="0"/>
              <a:t> and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doesn’t</a:t>
            </a:r>
            <a:r>
              <a:rPr lang="pl-PL" dirty="0"/>
              <a:t> </a:t>
            </a:r>
            <a:r>
              <a:rPr lang="pl-PL" dirty="0" err="1"/>
              <a:t>exactly</a:t>
            </a:r>
            <a:r>
              <a:rPr lang="pl-PL" dirty="0"/>
              <a:t> </a:t>
            </a:r>
            <a:r>
              <a:rPr lang="pl-PL" dirty="0" err="1"/>
              <a:t>mean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user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still</a:t>
            </a:r>
            <a:r>
              <a:rPr lang="pl-PL" dirty="0"/>
              <a:t> </a:t>
            </a:r>
            <a:r>
              <a:rPr lang="pl-PL" dirty="0" err="1"/>
              <a:t>there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Better</a:t>
            </a:r>
            <a:r>
              <a:rPr lang="pl-PL" dirty="0"/>
              <a:t> </a:t>
            </a:r>
            <a:r>
              <a:rPr lang="pl-PL" dirty="0" err="1"/>
              <a:t>suited</a:t>
            </a:r>
            <a:r>
              <a:rPr lang="pl-PL" dirty="0"/>
              <a:t> – ICE Provider </a:t>
            </a:r>
            <a:r>
              <a:rPr lang="pl-PL" dirty="0" err="1"/>
              <a:t>knows</a:t>
            </a:r>
            <a:r>
              <a:rPr lang="pl-PL" dirty="0"/>
              <a:t> </a:t>
            </a:r>
            <a:r>
              <a:rPr lang="pl-PL" dirty="0" err="1"/>
              <a:t>better</a:t>
            </a:r>
            <a:r>
              <a:rPr lang="pl-PL" dirty="0"/>
              <a:t>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datacenter</a:t>
            </a:r>
            <a:r>
              <a:rPr lang="pl-PL" dirty="0"/>
              <a:t> </a:t>
            </a:r>
            <a:r>
              <a:rPr lang="pl-PL" dirty="0" err="1"/>
              <a:t>should</a:t>
            </a:r>
            <a:r>
              <a:rPr lang="pl-PL" dirty="0"/>
              <a:t> be </a:t>
            </a:r>
            <a:r>
              <a:rPr lang="pl-PL" dirty="0" err="1"/>
              <a:t>selected</a:t>
            </a:r>
            <a:r>
              <a:rPr lang="pl-PL" dirty="0"/>
              <a:t>. For </a:t>
            </a:r>
            <a:r>
              <a:rPr lang="pl-PL" dirty="0" err="1"/>
              <a:t>example</a:t>
            </a:r>
            <a:r>
              <a:rPr lang="pl-PL" dirty="0"/>
              <a:t>, </a:t>
            </a:r>
            <a:r>
              <a:rPr lang="pl-PL" dirty="0" err="1"/>
              <a:t>even</a:t>
            </a:r>
            <a:r>
              <a:rPr lang="pl-PL" dirty="0"/>
              <a:t> </a:t>
            </a:r>
            <a:r>
              <a:rPr lang="pl-PL" dirty="0" err="1"/>
              <a:t>if</a:t>
            </a:r>
            <a:r>
              <a:rPr lang="pl-PL" dirty="0"/>
              <a:t> Client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based</a:t>
            </a:r>
            <a:r>
              <a:rPr lang="pl-PL" dirty="0"/>
              <a:t> in Germany and we </a:t>
            </a:r>
            <a:r>
              <a:rPr lang="pl-PL" dirty="0" err="1"/>
              <a:t>have</a:t>
            </a:r>
            <a:r>
              <a:rPr lang="pl-PL" dirty="0"/>
              <a:t> German </a:t>
            </a:r>
            <a:r>
              <a:rPr lang="pl-PL" dirty="0" err="1"/>
              <a:t>datacenter</a:t>
            </a:r>
            <a:r>
              <a:rPr lang="pl-PL" dirty="0"/>
              <a:t>, </a:t>
            </a:r>
            <a:r>
              <a:rPr lang="pl-PL" dirty="0" err="1"/>
              <a:t>it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overloaded</a:t>
            </a:r>
            <a:r>
              <a:rPr lang="pl-PL" dirty="0"/>
              <a:t> and </a:t>
            </a:r>
            <a:r>
              <a:rPr lang="pl-PL" dirty="0" err="1"/>
              <a:t>datacenter</a:t>
            </a:r>
            <a:r>
              <a:rPr lang="pl-PL" dirty="0"/>
              <a:t> in France </a:t>
            </a:r>
            <a:r>
              <a:rPr lang="pl-PL" dirty="0" err="1"/>
              <a:t>offers</a:t>
            </a:r>
            <a:r>
              <a:rPr lang="pl-PL" dirty="0"/>
              <a:t> </a:t>
            </a:r>
            <a:r>
              <a:rPr lang="pl-PL" dirty="0" err="1"/>
              <a:t>better</a:t>
            </a:r>
            <a:r>
              <a:rPr lang="pl-PL" dirty="0"/>
              <a:t> performance.</a:t>
            </a:r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DC80C82F-8917-4F1E-8058-5820E35CCC92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9761589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339528C3-1ED1-4782-BB0C-4673F94D9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/>
              <a:t>War story 3 – </a:t>
            </a:r>
            <a:r>
              <a:rPr lang="pl-PL" dirty="0" err="1"/>
              <a:t>Better</a:t>
            </a:r>
            <a:r>
              <a:rPr lang="pl-PL" dirty="0"/>
              <a:t> architecture</a:t>
            </a:r>
            <a:endParaRPr lang="en-GB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5538711-BFA6-4BB7-9335-6E09415C0F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pl-PL" dirty="0" err="1"/>
              <a:t>Because</a:t>
            </a:r>
            <a:r>
              <a:rPr lang="pl-PL" dirty="0"/>
              <a:t> of the </a:t>
            </a:r>
            <a:r>
              <a:rPr lang="pl-PL" dirty="0" err="1"/>
              <a:t>previous</a:t>
            </a:r>
            <a:r>
              <a:rPr lang="pl-PL" dirty="0"/>
              <a:t> </a:t>
            </a:r>
            <a:r>
              <a:rPr lang="pl-PL" dirty="0" err="1"/>
              <a:t>decission</a:t>
            </a:r>
            <a:r>
              <a:rPr lang="pl-PL" dirty="0"/>
              <a:t> and </a:t>
            </a:r>
            <a:r>
              <a:rPr lang="pl-PL" dirty="0" err="1"/>
              <a:t>official</a:t>
            </a:r>
            <a:r>
              <a:rPr lang="pl-PL" dirty="0"/>
              <a:t> </a:t>
            </a:r>
            <a:r>
              <a:rPr lang="pl-PL" dirty="0" err="1"/>
              <a:t>note</a:t>
            </a:r>
            <a:r>
              <a:rPr lang="pl-PL" dirty="0"/>
              <a:t> from one of the </a:t>
            </a:r>
            <a:r>
              <a:rPr lang="pl-PL" dirty="0" err="1"/>
              <a:t>Ice</a:t>
            </a:r>
            <a:r>
              <a:rPr lang="pl-PL" dirty="0"/>
              <a:t> Provider Company </a:t>
            </a:r>
            <a:r>
              <a:rPr lang="en-GB" dirty="0"/>
              <a:t>we thought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peers</a:t>
            </a:r>
            <a:r>
              <a:rPr lang="pl-PL" dirty="0"/>
              <a:t> of the </a:t>
            </a:r>
            <a:r>
              <a:rPr lang="pl-PL" dirty="0" err="1"/>
              <a:t>call</a:t>
            </a:r>
            <a:r>
              <a:rPr lang="pl-PL" dirty="0"/>
              <a:t> </a:t>
            </a:r>
            <a:r>
              <a:rPr lang="pl-PL" dirty="0" err="1"/>
              <a:t>need</a:t>
            </a:r>
            <a:r>
              <a:rPr lang="pl-PL" dirty="0"/>
              <a:t> to </a:t>
            </a:r>
            <a:r>
              <a:rPr lang="pl-PL" dirty="0" err="1"/>
              <a:t>use</a:t>
            </a:r>
            <a:r>
              <a:rPr lang="pl-PL" dirty="0"/>
              <a:t> the same </a:t>
            </a:r>
            <a:r>
              <a:rPr lang="pl-PL" dirty="0" err="1"/>
              <a:t>Ice</a:t>
            </a:r>
            <a:r>
              <a:rPr lang="pl-PL" dirty="0"/>
              <a:t> Provider. </a:t>
            </a:r>
          </a:p>
          <a:p>
            <a:pPr marL="0" indent="0">
              <a:buNone/>
            </a:pPr>
            <a:endParaRPr lang="pl-PL" dirty="0"/>
          </a:p>
          <a:p>
            <a:r>
              <a:rPr lang="pl-PL" dirty="0"/>
              <a:t>With </a:t>
            </a:r>
            <a:r>
              <a:rPr lang="pl-PL" dirty="0" err="1"/>
              <a:t>our</a:t>
            </a:r>
            <a:r>
              <a:rPr lang="pl-PL" dirty="0"/>
              <a:t> R&amp;D </a:t>
            </a:r>
            <a:r>
              <a:rPr lang="pl-PL" dirty="0" err="1"/>
              <a:t>round</a:t>
            </a:r>
            <a:r>
              <a:rPr lang="pl-PL" dirty="0"/>
              <a:t>, we </a:t>
            </a:r>
            <a:r>
              <a:rPr lang="pl-PL" dirty="0" err="1"/>
              <a:t>discovered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ICE, STUN and TURN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protocols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not </a:t>
            </a:r>
            <a:r>
              <a:rPr lang="pl-PL" dirty="0" err="1"/>
              <a:t>bounded</a:t>
            </a:r>
            <a:r>
              <a:rPr lang="pl-PL" dirty="0"/>
              <a:t> to </a:t>
            </a:r>
            <a:r>
              <a:rPr lang="pl-PL" dirty="0" err="1"/>
              <a:t>any</a:t>
            </a:r>
            <a:r>
              <a:rPr lang="pl-PL" dirty="0"/>
              <a:t> </a:t>
            </a:r>
            <a:r>
              <a:rPr lang="pl-PL" dirty="0" err="1"/>
              <a:t>specific</a:t>
            </a:r>
            <a:r>
              <a:rPr lang="pl-PL" dirty="0"/>
              <a:t> ICE Provider and </a:t>
            </a:r>
            <a:r>
              <a:rPr lang="pl-PL" dirty="0" err="1"/>
              <a:t>there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no </a:t>
            </a:r>
            <a:r>
              <a:rPr lang="pl-PL" dirty="0" err="1"/>
              <a:t>technical</a:t>
            </a:r>
            <a:r>
              <a:rPr lang="pl-PL" dirty="0"/>
              <a:t> </a:t>
            </a:r>
            <a:r>
              <a:rPr lang="pl-PL" dirty="0" err="1"/>
              <a:t>requirement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forces</a:t>
            </a:r>
            <a:r>
              <a:rPr lang="pl-PL" dirty="0"/>
              <a:t> </a:t>
            </a:r>
            <a:r>
              <a:rPr lang="pl-PL" dirty="0" err="1"/>
              <a:t>using</a:t>
            </a:r>
            <a:r>
              <a:rPr lang="pl-PL" dirty="0"/>
              <a:t> the same </a:t>
            </a:r>
            <a:r>
              <a:rPr lang="pl-PL" dirty="0" err="1"/>
              <a:t>provider</a:t>
            </a:r>
            <a:r>
              <a:rPr lang="pl-PL" dirty="0"/>
              <a:t> (</a:t>
            </a:r>
            <a:r>
              <a:rPr lang="pl-PL" dirty="0" err="1"/>
              <a:t>company</a:t>
            </a:r>
            <a:r>
              <a:rPr lang="pl-PL" dirty="0"/>
              <a:t>) on </a:t>
            </a:r>
            <a:r>
              <a:rPr lang="pl-PL" dirty="0" err="1"/>
              <a:t>both</a:t>
            </a:r>
            <a:r>
              <a:rPr lang="pl-PL" dirty="0"/>
              <a:t> </a:t>
            </a:r>
            <a:r>
              <a:rPr lang="pl-PL" dirty="0" err="1"/>
              <a:t>ends</a:t>
            </a:r>
            <a:r>
              <a:rPr lang="pl-PL" dirty="0"/>
              <a:t>.</a:t>
            </a:r>
          </a:p>
          <a:p>
            <a:r>
              <a:rPr lang="pl-PL" dirty="0"/>
              <a:t>We </a:t>
            </a:r>
            <a:r>
              <a:rPr lang="pl-PL" dirty="0" err="1"/>
              <a:t>did</a:t>
            </a:r>
            <a:r>
              <a:rPr lang="pl-PL" dirty="0"/>
              <a:t> a small </a:t>
            </a:r>
            <a:r>
              <a:rPr lang="pl-PL" dirty="0" err="1"/>
              <a:t>experiment</a:t>
            </a:r>
            <a:r>
              <a:rPr lang="pl-PL" dirty="0"/>
              <a:t> with a </a:t>
            </a:r>
            <a:r>
              <a:rPr lang="pl-PL" dirty="0" err="1"/>
              <a:t>conference</a:t>
            </a:r>
            <a:r>
              <a:rPr lang="pl-PL" dirty="0"/>
              <a:t> </a:t>
            </a:r>
            <a:r>
              <a:rPr lang="pl-PL" dirty="0" err="1"/>
              <a:t>call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confirmed</a:t>
            </a:r>
            <a:r>
              <a:rPr lang="pl-PL" dirty="0"/>
              <a:t> we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use</a:t>
            </a:r>
            <a:r>
              <a:rPr lang="pl-PL" dirty="0"/>
              <a:t> </a:t>
            </a:r>
            <a:r>
              <a:rPr lang="pl-PL" dirty="0" err="1"/>
              <a:t>different</a:t>
            </a:r>
            <a:r>
              <a:rPr lang="pl-PL" dirty="0"/>
              <a:t> </a:t>
            </a:r>
            <a:r>
              <a:rPr lang="pl-PL" dirty="0" err="1"/>
              <a:t>servers</a:t>
            </a:r>
            <a:r>
              <a:rPr lang="pl-PL" dirty="0"/>
              <a:t>, from </a:t>
            </a:r>
            <a:r>
              <a:rPr lang="pl-PL" dirty="0" err="1"/>
              <a:t>different</a:t>
            </a:r>
            <a:r>
              <a:rPr lang="pl-PL" dirty="0"/>
              <a:t> </a:t>
            </a:r>
            <a:r>
              <a:rPr lang="pl-PL" dirty="0" err="1"/>
              <a:t>companies</a:t>
            </a:r>
            <a:r>
              <a:rPr lang="pl-PL" dirty="0"/>
              <a:t> to </a:t>
            </a:r>
            <a:r>
              <a:rPr lang="pl-PL" dirty="0" err="1"/>
              <a:t>peer-relay-relay-peer</a:t>
            </a:r>
            <a:r>
              <a:rPr lang="pl-PL" dirty="0"/>
              <a:t> </a:t>
            </a:r>
            <a:r>
              <a:rPr lang="pl-PL" dirty="0" err="1"/>
              <a:t>connection</a:t>
            </a:r>
            <a:r>
              <a:rPr lang="pl-PL" dirty="0"/>
              <a:t>.</a:t>
            </a:r>
          </a:p>
          <a:p>
            <a:endParaRPr lang="pl-PL" dirty="0"/>
          </a:p>
          <a:p>
            <a:r>
              <a:rPr lang="pl-PL" dirty="0" err="1"/>
              <a:t>Because</a:t>
            </a:r>
            <a:r>
              <a:rPr lang="pl-PL" dirty="0"/>
              <a:t> of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discovery</a:t>
            </a:r>
            <a:r>
              <a:rPr lang="pl-PL" dirty="0"/>
              <a:t> we </a:t>
            </a:r>
            <a:r>
              <a:rPr lang="pl-PL" dirty="0" err="1"/>
              <a:t>changed</a:t>
            </a:r>
            <a:r>
              <a:rPr lang="pl-PL" dirty="0"/>
              <a:t> </a:t>
            </a:r>
            <a:r>
              <a:rPr lang="pl-PL" dirty="0" err="1"/>
              <a:t>our</a:t>
            </a:r>
            <a:r>
              <a:rPr lang="pl-PL" dirty="0"/>
              <a:t> design </a:t>
            </a:r>
            <a:r>
              <a:rPr lang="pl-PL" dirty="0" err="1"/>
              <a:t>decission</a:t>
            </a:r>
            <a:r>
              <a:rPr lang="pl-PL" dirty="0"/>
              <a:t> and </a:t>
            </a:r>
            <a:r>
              <a:rPr lang="en-GB" dirty="0"/>
              <a:t>loosen our architecture</a:t>
            </a:r>
            <a:r>
              <a:rPr lang="pl-PL" dirty="0"/>
              <a:t>.</a:t>
            </a:r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EDAB63F0-DDA0-44D1-AFC7-1DF3BB6EE656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18095638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768815E-C194-4683-918B-1C952762D7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/>
              <a:t>Other</a:t>
            </a:r>
            <a:r>
              <a:rPr lang="pl-PL" dirty="0"/>
              <a:t> </a:t>
            </a:r>
            <a:r>
              <a:rPr lang="pl-PL" dirty="0" err="1"/>
              <a:t>funny</a:t>
            </a:r>
            <a:r>
              <a:rPr lang="pl-PL" dirty="0"/>
              <a:t> </a:t>
            </a:r>
            <a:r>
              <a:rPr lang="pl-PL" dirty="0" err="1"/>
              <a:t>facts</a:t>
            </a:r>
            <a:endParaRPr lang="en-GB" dirty="0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9747A2BD-75B3-4E8C-AF8D-DB2B4BD166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just"/>
            <a:r>
              <a:rPr lang="en-GB" dirty="0"/>
              <a:t>WebRTC allows browsers to stream files directly to one another, reducing or entirely removing the need for server-side file hosting. </a:t>
            </a:r>
            <a:r>
              <a:rPr lang="en-GB" dirty="0" err="1"/>
              <a:t>WebTorrent</a:t>
            </a:r>
            <a:r>
              <a:rPr lang="en-GB" dirty="0"/>
              <a:t> </a:t>
            </a:r>
            <a:r>
              <a:rPr lang="pl-PL" dirty="0" err="1"/>
              <a:t>uses</a:t>
            </a:r>
            <a:r>
              <a:rPr lang="en-GB" dirty="0"/>
              <a:t> WebRTC as a transport later to</a:t>
            </a:r>
            <a:br>
              <a:rPr lang="pl-PL" dirty="0"/>
            </a:br>
            <a:r>
              <a:rPr lang="en-GB" dirty="0"/>
              <a:t>send &amp; receive files with P2P</a:t>
            </a:r>
          </a:p>
          <a:p>
            <a:pPr algn="just"/>
            <a:endParaRPr lang="en-GB" dirty="0"/>
          </a:p>
          <a:p>
            <a:pPr algn="just"/>
            <a:r>
              <a:rPr lang="en-GB" dirty="0"/>
              <a:t>A few CDNs, like </a:t>
            </a:r>
            <a:r>
              <a:rPr lang="pl-PL" dirty="0"/>
              <a:t>Peer5 </a:t>
            </a:r>
            <a:r>
              <a:rPr lang="pl-PL" dirty="0" err="1"/>
              <a:t>owned</a:t>
            </a:r>
            <a:r>
              <a:rPr lang="pl-PL" dirty="0"/>
              <a:t> by Microsoft, </a:t>
            </a:r>
            <a:r>
              <a:rPr lang="en-GB" dirty="0"/>
              <a:t>use the client's bandwidth to upload media to other connected peers, enabling each peer to act as an edge server</a:t>
            </a:r>
            <a:r>
              <a:rPr lang="pl-PL" dirty="0"/>
              <a:t>, </a:t>
            </a:r>
            <a:r>
              <a:rPr lang="pl-PL" dirty="0" err="1"/>
              <a:t>without</a:t>
            </a:r>
            <a:r>
              <a:rPr lang="pl-PL" dirty="0"/>
              <a:t> the </a:t>
            </a:r>
            <a:r>
              <a:rPr lang="pl-PL" dirty="0" err="1"/>
              <a:t>need</a:t>
            </a:r>
            <a:r>
              <a:rPr lang="pl-PL" dirty="0"/>
              <a:t> of </a:t>
            </a:r>
            <a:r>
              <a:rPr lang="pl-PL" dirty="0" err="1"/>
              <a:t>geodestributed</a:t>
            </a:r>
            <a:r>
              <a:rPr lang="pl-PL" dirty="0"/>
              <a:t> CND.</a:t>
            </a:r>
            <a:endParaRPr lang="en-GB" dirty="0"/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267E5062-E260-48C9-B900-A86CE6937666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43127575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tx1"/>
                </a:solidFill>
              </a:rPr>
              <a:t>Thanks</a:t>
            </a:r>
            <a:r>
              <a:rPr lang="pl-PL" dirty="0">
                <a:solidFill>
                  <a:schemeClr val="tx1"/>
                </a:solidFill>
              </a:rPr>
              <a:t>!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0" indent="0">
              <a:buNone/>
            </a:pPr>
            <a:r>
              <a:rPr lang="pl-PL" dirty="0" err="1"/>
              <a:t>Questions</a:t>
            </a:r>
            <a:r>
              <a:rPr lang="pl-PL" dirty="0"/>
              <a:t>?</a:t>
            </a:r>
          </a:p>
          <a:p>
            <a:pPr marL="0" indent="0">
              <a:buNone/>
            </a:pP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https://github.com/lukasz-pyrzyk/webrtc-dotnet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tx1"/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https://en.wikipedia.org/wiki/WebRTC</a:t>
            </a:r>
            <a:endParaRPr lang="pl-PL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tx1"/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RFC5766</a:t>
            </a:r>
            <a:r>
              <a:rPr lang="pl-PL" dirty="0">
                <a:solidFill>
                  <a:schemeClr val="tx1"/>
                </a:solidFill>
              </a:rPr>
              <a:t>, </a:t>
            </a:r>
            <a:r>
              <a:rPr lang="en-GB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RFC5389</a:t>
            </a:r>
            <a:r>
              <a:rPr lang="pl-PL" dirty="0">
                <a:solidFill>
                  <a:schemeClr val="tx1"/>
                </a:solidFill>
              </a:rPr>
              <a:t>, </a:t>
            </a:r>
            <a:r>
              <a:rPr lang="en-GB" dirty="0">
                <a:solidFill>
                  <a:schemeClr val="tx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RFC5245</a:t>
            </a:r>
            <a:r>
              <a:rPr lang="pl-PL" dirty="0">
                <a:solidFill>
                  <a:schemeClr val="tx1"/>
                </a:solidFill>
              </a:rPr>
              <a:t>, </a:t>
            </a:r>
            <a:r>
              <a:rPr lang="en-GB" dirty="0">
                <a:solidFill>
                  <a:schemeClr val="tx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RFC5128</a:t>
            </a:r>
            <a:endParaRPr lang="pl-PL" dirty="0">
              <a:solidFill>
                <a:schemeClr val="tx1"/>
              </a:solidFill>
              <a:hlinkClick r:id="rId7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tx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https://www.geeksforgeeks.org</a:t>
            </a:r>
            <a:endParaRPr lang="pl-PL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>
                <a:solidFill>
                  <a:schemeClr val="tx1"/>
                </a:solidFill>
              </a:rPr>
              <a:t>Book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>
                <a:solidFill>
                  <a:schemeClr val="tx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„</a:t>
            </a:r>
            <a:r>
              <a:rPr lang="pl-PL" dirty="0" err="1">
                <a:solidFill>
                  <a:schemeClr val="tx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WebRTC</a:t>
            </a:r>
            <a:r>
              <a:rPr lang="pl-PL" dirty="0">
                <a:solidFill>
                  <a:schemeClr val="tx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For The </a:t>
            </a:r>
            <a:r>
              <a:rPr lang="pl-PL" dirty="0" err="1">
                <a:solidFill>
                  <a:schemeClr val="tx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Curious</a:t>
            </a:r>
            <a:r>
              <a:rPr lang="pl-PL" dirty="0">
                <a:solidFill>
                  <a:schemeClr val="tx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”</a:t>
            </a:r>
            <a:endParaRPr lang="pl-PL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endParaRPr lang="pl-PL" dirty="0">
              <a:solidFill>
                <a:schemeClr val="tx1"/>
              </a:solidFill>
            </a:endParaRPr>
          </a:p>
          <a:p>
            <a:pPr marL="0" indent="0">
              <a:buNone/>
            </a:pPr>
            <a:r>
              <a:rPr lang="pl-PL" dirty="0" err="1"/>
              <a:t>Feel</a:t>
            </a:r>
            <a:r>
              <a:rPr lang="pl-PL" dirty="0"/>
              <a:t> </a:t>
            </a:r>
            <a:r>
              <a:rPr lang="pl-PL" dirty="0" err="1"/>
              <a:t>free</a:t>
            </a:r>
            <a:r>
              <a:rPr lang="pl-PL" dirty="0"/>
              <a:t> to </a:t>
            </a:r>
            <a:r>
              <a:rPr lang="pl-PL" dirty="0" err="1"/>
              <a:t>reach</a:t>
            </a:r>
            <a:r>
              <a:rPr lang="pl-PL" dirty="0"/>
              <a:t> out to me for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details</a:t>
            </a:r>
            <a:r>
              <a:rPr lang="pl-PL" dirty="0"/>
              <a:t>.</a:t>
            </a:r>
          </a:p>
          <a:p>
            <a:pPr marL="0" indent="0">
              <a:buNone/>
            </a:pPr>
            <a:r>
              <a:rPr lang="pl-PL" dirty="0"/>
              <a:t>Twitter: @</a:t>
            </a:r>
            <a:r>
              <a:rPr lang="pl-PL" dirty="0" err="1"/>
              <a:t>lukaszpyrzyk</a:t>
            </a:r>
            <a:br>
              <a:rPr lang="pl-PL" dirty="0"/>
            </a:br>
            <a:r>
              <a:rPr lang="pl-PL" dirty="0"/>
              <a:t>LinkedIn: https://www.linkedin.com/in/lukaszpyrzyk/</a:t>
            </a:r>
            <a:br>
              <a:rPr lang="pl-PL" dirty="0"/>
            </a:br>
            <a:r>
              <a:rPr lang="en-GB" dirty="0" err="1"/>
              <a:t>Em</a:t>
            </a:r>
            <a:r>
              <a:rPr lang="pl-PL" dirty="0" err="1"/>
              <a:t>ail</a:t>
            </a:r>
            <a:r>
              <a:rPr lang="pl-PL" dirty="0"/>
              <a:t>: </a:t>
            </a:r>
            <a:r>
              <a:rPr lang="pl-PL" dirty="0">
                <a:hlinkClick r:id="rId9"/>
              </a:rPr>
              <a:t>lukasz.pyrzyk@gmail.com</a:t>
            </a:r>
            <a:br>
              <a:rPr lang="pl-PL" dirty="0"/>
            </a:br>
            <a:r>
              <a:rPr lang="pl-PL" dirty="0"/>
              <a:t>We </a:t>
            </a:r>
            <a:r>
              <a:rPr lang="pl-PL" dirty="0" err="1"/>
              <a:t>look</a:t>
            </a:r>
            <a:r>
              <a:rPr lang="pl-PL" dirty="0"/>
              <a:t> for </a:t>
            </a:r>
            <a:r>
              <a:rPr lang="pl-PL" dirty="0" err="1"/>
              <a:t>more</a:t>
            </a:r>
            <a:r>
              <a:rPr lang="pl-PL" dirty="0"/>
              <a:t> </a:t>
            </a:r>
            <a:r>
              <a:rPr lang="pl-PL" dirty="0" err="1"/>
              <a:t>developers</a:t>
            </a:r>
            <a:r>
              <a:rPr lang="pl-PL" dirty="0"/>
              <a:t>, https://www.sonova.com/en/jobs</a:t>
            </a:r>
          </a:p>
          <a:p>
            <a:pPr>
              <a:buFont typeface="Wingdings" panose="05000000000000000000" pitchFamily="2" charset="2"/>
              <a:buChar char="v"/>
            </a:pPr>
            <a:endParaRPr lang="pl-PL" dirty="0">
              <a:solidFill>
                <a:schemeClr val="tx1"/>
              </a:solidFill>
            </a:endParaRPr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05666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tx1"/>
                </a:solidFill>
              </a:rPr>
              <a:t>WebRTC</a:t>
            </a:r>
            <a:r>
              <a:rPr lang="pl-PL" dirty="0">
                <a:solidFill>
                  <a:schemeClr val="tx1"/>
                </a:solidFill>
              </a:rPr>
              <a:t> 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GB" dirty="0">
                <a:solidFill>
                  <a:schemeClr val="tx1"/>
                </a:solidFill>
              </a:rPr>
              <a:t>Web Real-Time Communication</a:t>
            </a:r>
            <a:endParaRPr lang="pl-PL" dirty="0">
              <a:solidFill>
                <a:schemeClr val="tx1"/>
              </a:solidFill>
            </a:endParaRPr>
          </a:p>
          <a:p>
            <a:endParaRPr lang="pl-PL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>
                <a:solidFill>
                  <a:schemeClr val="tx1"/>
                </a:solidFill>
              </a:rPr>
              <a:t>Free</a:t>
            </a:r>
            <a:r>
              <a:rPr lang="pl-PL" dirty="0">
                <a:solidFill>
                  <a:schemeClr val="tx1"/>
                </a:solidFill>
              </a:rPr>
              <a:t> and open-</a:t>
            </a:r>
            <a:r>
              <a:rPr lang="pl-PL" dirty="0" err="1">
                <a:solidFill>
                  <a:schemeClr val="tx1"/>
                </a:solidFill>
              </a:rPr>
              <a:t>source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project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providing</a:t>
            </a:r>
            <a:r>
              <a:rPr lang="pl-PL" dirty="0">
                <a:solidFill>
                  <a:schemeClr val="tx1"/>
                </a:solidFill>
              </a:rPr>
              <a:t> web &amp; mobile </a:t>
            </a:r>
            <a:r>
              <a:rPr lang="pl-PL" dirty="0" err="1">
                <a:solidFill>
                  <a:schemeClr val="tx1"/>
                </a:solidFill>
              </a:rPr>
              <a:t>APIs</a:t>
            </a:r>
            <a:r>
              <a:rPr lang="pl-PL" dirty="0">
                <a:solidFill>
                  <a:schemeClr val="tx1"/>
                </a:solidFill>
              </a:rPr>
              <a:t> for real </a:t>
            </a:r>
            <a:r>
              <a:rPr lang="pl-PL" dirty="0" err="1">
                <a:solidFill>
                  <a:schemeClr val="tx1"/>
                </a:solidFill>
              </a:rPr>
              <a:t>time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communication</a:t>
            </a:r>
            <a:endParaRPr lang="pl-PL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l-PL" dirty="0">
                <a:solidFill>
                  <a:schemeClr val="tx1"/>
                </a:solidFill>
              </a:rPr>
              <a:t>s</a:t>
            </a:r>
            <a:r>
              <a:rPr lang="en-GB" dirty="0" err="1">
                <a:solidFill>
                  <a:schemeClr val="tx1"/>
                </a:solidFill>
              </a:rPr>
              <a:t>upports</a:t>
            </a:r>
            <a:r>
              <a:rPr lang="en-GB" dirty="0">
                <a:solidFill>
                  <a:schemeClr val="tx1"/>
                </a:solidFill>
              </a:rPr>
              <a:t> video, voice, and </a:t>
            </a:r>
            <a:r>
              <a:rPr lang="pl-PL" dirty="0" err="1">
                <a:solidFill>
                  <a:schemeClr val="tx1"/>
                </a:solidFill>
              </a:rPr>
              <a:t>text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or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bytes</a:t>
            </a:r>
            <a:r>
              <a:rPr lang="en-GB" dirty="0">
                <a:solidFill>
                  <a:schemeClr val="tx1"/>
                </a:solidFill>
              </a:rPr>
              <a:t> to be sent between peers, allowing developers to build powerful voice- and video-communication solutions</a:t>
            </a:r>
            <a:endParaRPr lang="pl-PL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>
                <a:solidFill>
                  <a:schemeClr val="tx1"/>
                </a:solidFill>
              </a:rPr>
              <a:t>Don’t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require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any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plugins</a:t>
            </a:r>
            <a:r>
              <a:rPr lang="pl-PL" dirty="0">
                <a:solidFill>
                  <a:schemeClr val="tx1"/>
                </a:solidFill>
              </a:rPr>
              <a:t> and native </a:t>
            </a:r>
            <a:r>
              <a:rPr lang="pl-PL" dirty="0" err="1">
                <a:solidFill>
                  <a:schemeClr val="tx1"/>
                </a:solidFill>
              </a:rPr>
              <a:t>apps</a:t>
            </a:r>
            <a:endParaRPr lang="pl-PL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l-PL" dirty="0">
                <a:solidFill>
                  <a:schemeClr val="tx1"/>
                </a:solidFill>
              </a:rPr>
              <a:t>T</a:t>
            </a:r>
            <a:r>
              <a:rPr lang="en-GB" dirty="0" err="1">
                <a:solidFill>
                  <a:schemeClr val="tx1"/>
                </a:solidFill>
              </a:rPr>
              <a:t>echnology</a:t>
            </a:r>
            <a:r>
              <a:rPr lang="en-GB" dirty="0">
                <a:solidFill>
                  <a:schemeClr val="tx1"/>
                </a:solidFill>
              </a:rPr>
              <a:t> is available on all modern browsers as well as on native clients for all major platforms</a:t>
            </a:r>
            <a:endParaRPr lang="pl-PL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>
                <a:solidFill>
                  <a:schemeClr val="tx1"/>
                </a:solidFill>
              </a:rPr>
              <a:t>Supported</a:t>
            </a:r>
            <a:r>
              <a:rPr lang="pl-PL" dirty="0">
                <a:solidFill>
                  <a:schemeClr val="tx1"/>
                </a:solidFill>
              </a:rPr>
              <a:t> by Apple, Microsoft, Google, Mozilla, Opera, Vivaldi and </a:t>
            </a:r>
            <a:r>
              <a:rPr lang="pl-PL" dirty="0" err="1">
                <a:solidFill>
                  <a:schemeClr val="tx1"/>
                </a:solidFill>
              </a:rPr>
              <a:t>Brave</a:t>
            </a:r>
            <a:endParaRPr lang="pl-PL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>
                <a:solidFill>
                  <a:schemeClr val="tx1"/>
                </a:solidFill>
              </a:rPr>
              <a:t>Specification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published</a:t>
            </a:r>
            <a:r>
              <a:rPr lang="pl-PL" dirty="0">
                <a:solidFill>
                  <a:schemeClr val="tx1"/>
                </a:solidFill>
              </a:rPr>
              <a:t> by W3C (World </a:t>
            </a:r>
            <a:r>
              <a:rPr lang="pl-PL" dirty="0" err="1">
                <a:solidFill>
                  <a:schemeClr val="tx1"/>
                </a:solidFill>
              </a:rPr>
              <a:t>wide</a:t>
            </a:r>
            <a:r>
              <a:rPr lang="pl-PL" dirty="0">
                <a:solidFill>
                  <a:schemeClr val="tx1"/>
                </a:solidFill>
              </a:rPr>
              <a:t> Web </a:t>
            </a:r>
            <a:r>
              <a:rPr lang="pl-PL" dirty="0" err="1">
                <a:solidFill>
                  <a:schemeClr val="tx1"/>
                </a:solidFill>
              </a:rPr>
              <a:t>Consorpium</a:t>
            </a:r>
            <a:r>
              <a:rPr lang="pl-PL" dirty="0">
                <a:solidFill>
                  <a:schemeClr val="tx1"/>
                </a:solidFill>
              </a:rPr>
              <a:t>) and IETF (Internet Engineering </a:t>
            </a:r>
            <a:r>
              <a:rPr lang="pl-PL" dirty="0" err="1">
                <a:solidFill>
                  <a:schemeClr val="tx1"/>
                </a:solidFill>
              </a:rPr>
              <a:t>Task</a:t>
            </a:r>
            <a:r>
              <a:rPr lang="pl-PL" dirty="0">
                <a:solidFill>
                  <a:schemeClr val="tx1"/>
                </a:solidFill>
              </a:rPr>
              <a:t> Force)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4" name="Prostokąt 3">
            <a:extLst>
              <a:ext uri="{FF2B5EF4-FFF2-40B4-BE49-F238E27FC236}">
                <a16:creationId xmlns:a16="http://schemas.microsoft.com/office/drawing/2014/main" id="{71A0A103-575E-444C-AFA0-25BAF4A796AF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457991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tx1"/>
                </a:solidFill>
              </a:rPr>
              <a:t>WebRTC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history</a:t>
            </a:r>
            <a:r>
              <a:rPr lang="pl-PL" dirty="0">
                <a:solidFill>
                  <a:schemeClr val="tx1"/>
                </a:solidFill>
              </a:rPr>
              <a:t> 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pl-PL" dirty="0">
                <a:solidFill>
                  <a:schemeClr val="tx1"/>
                </a:solidFill>
              </a:rPr>
              <a:t>In 2007 Google </a:t>
            </a:r>
            <a:r>
              <a:rPr lang="pl-PL" dirty="0" err="1">
                <a:solidFill>
                  <a:schemeClr val="tx1"/>
                </a:solidFill>
              </a:rPr>
              <a:t>acquired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company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called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Marratech</a:t>
            </a:r>
            <a:r>
              <a:rPr lang="pl-PL" dirty="0">
                <a:solidFill>
                  <a:schemeClr val="tx1"/>
                </a:solidFill>
              </a:rPr>
              <a:t>, </a:t>
            </a:r>
            <a:r>
              <a:rPr lang="pl-PL" dirty="0" err="1">
                <a:solidFill>
                  <a:schemeClr val="tx1"/>
                </a:solidFill>
              </a:rPr>
              <a:t>well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known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producer</a:t>
            </a:r>
            <a:r>
              <a:rPr lang="pl-PL" dirty="0">
                <a:solidFill>
                  <a:schemeClr val="tx1"/>
                </a:solidFill>
              </a:rPr>
              <a:t> of the e-</a:t>
            </a:r>
            <a:r>
              <a:rPr lang="pl-PL" dirty="0" err="1">
                <a:solidFill>
                  <a:schemeClr val="tx1"/>
                </a:solidFill>
              </a:rPr>
              <a:t>meetings</a:t>
            </a:r>
            <a:r>
              <a:rPr lang="pl-PL" dirty="0">
                <a:solidFill>
                  <a:schemeClr val="tx1"/>
                </a:solidFill>
              </a:rPr>
              <a:t> software.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>
                <a:solidFill>
                  <a:schemeClr val="tx1"/>
                </a:solidFill>
              </a:rPr>
              <a:t>It was </a:t>
            </a:r>
            <a:r>
              <a:rPr lang="pl-PL" dirty="0" err="1">
                <a:solidFill>
                  <a:schemeClr val="tx1"/>
                </a:solidFill>
              </a:rPr>
              <a:t>decided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that</a:t>
            </a:r>
            <a:r>
              <a:rPr lang="pl-PL" dirty="0">
                <a:solidFill>
                  <a:schemeClr val="tx1"/>
                </a:solidFill>
              </a:rPr>
              <a:t> the </a:t>
            </a:r>
            <a:r>
              <a:rPr lang="pl-PL" dirty="0" err="1">
                <a:solidFill>
                  <a:schemeClr val="tx1"/>
                </a:solidFill>
              </a:rPr>
              <a:t>new</a:t>
            </a:r>
            <a:r>
              <a:rPr lang="pl-PL" dirty="0">
                <a:solidFill>
                  <a:schemeClr val="tx1"/>
                </a:solidFill>
              </a:rPr>
              <a:t> team and </a:t>
            </a:r>
            <a:r>
              <a:rPr lang="pl-PL" dirty="0" err="1">
                <a:solidFill>
                  <a:schemeClr val="tx1"/>
                </a:solidFill>
              </a:rPr>
              <a:t>technology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will</a:t>
            </a:r>
            <a:r>
              <a:rPr lang="pl-PL" dirty="0">
                <a:solidFill>
                  <a:schemeClr val="tx1"/>
                </a:solidFill>
              </a:rPr>
              <a:t> be </a:t>
            </a:r>
            <a:r>
              <a:rPr lang="pl-PL" dirty="0" err="1">
                <a:solidFill>
                  <a:schemeClr val="tx1"/>
                </a:solidFill>
              </a:rPr>
              <a:t>used</a:t>
            </a:r>
            <a:r>
              <a:rPr lang="pl-PL" dirty="0">
                <a:solidFill>
                  <a:schemeClr val="tx1"/>
                </a:solidFill>
              </a:rPr>
              <a:t> to </a:t>
            </a:r>
            <a:r>
              <a:rPr lang="pl-PL" dirty="0" err="1">
                <a:solidFill>
                  <a:schemeClr val="tx1"/>
                </a:solidFill>
              </a:rPr>
              <a:t>add</a:t>
            </a:r>
            <a:r>
              <a:rPr lang="pl-PL" dirty="0">
                <a:solidFill>
                  <a:schemeClr val="tx1"/>
                </a:solidFill>
              </a:rPr>
              <a:t> audio &amp; video chat to the </a:t>
            </a:r>
            <a:r>
              <a:rPr lang="pl-PL" dirty="0" err="1">
                <a:solidFill>
                  <a:schemeClr val="tx1"/>
                </a:solidFill>
              </a:rPr>
              <a:t>Gmail</a:t>
            </a:r>
            <a:endParaRPr lang="pl-PL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l-PL" dirty="0">
                <a:solidFill>
                  <a:schemeClr val="tx1"/>
                </a:solidFill>
              </a:rPr>
              <a:t>In 2010 Google </a:t>
            </a:r>
            <a:r>
              <a:rPr lang="pl-PL" dirty="0" err="1">
                <a:solidFill>
                  <a:schemeClr val="tx1"/>
                </a:solidFill>
              </a:rPr>
              <a:t>acquired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company</a:t>
            </a:r>
            <a:r>
              <a:rPr lang="pl-PL" dirty="0">
                <a:solidFill>
                  <a:schemeClr val="tx1"/>
                </a:solidFill>
              </a:rPr>
              <a:t> Global IP Solutions (GIPS). The </a:t>
            </a:r>
            <a:r>
              <a:rPr lang="pl-PL" dirty="0" err="1">
                <a:solidFill>
                  <a:schemeClr val="tx1"/>
                </a:solidFill>
              </a:rPr>
              <a:t>company</a:t>
            </a:r>
            <a:r>
              <a:rPr lang="pl-PL" dirty="0">
                <a:solidFill>
                  <a:schemeClr val="tx1"/>
                </a:solidFill>
              </a:rPr>
              <a:t> was </a:t>
            </a:r>
            <a:r>
              <a:rPr lang="pl-PL" dirty="0" err="1">
                <a:solidFill>
                  <a:schemeClr val="tx1"/>
                </a:solidFill>
              </a:rPr>
              <a:t>best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known</a:t>
            </a:r>
            <a:r>
              <a:rPr lang="pl-PL" dirty="0">
                <a:solidFill>
                  <a:schemeClr val="tx1"/>
                </a:solidFill>
              </a:rPr>
              <a:t> for developing </a:t>
            </a:r>
            <a:r>
              <a:rPr lang="pl-PL" dirty="0" err="1">
                <a:solidFill>
                  <a:schemeClr val="tx1"/>
                </a:solidFill>
              </a:rPr>
              <a:t>embedded</a:t>
            </a:r>
            <a:r>
              <a:rPr lang="pl-PL" dirty="0">
                <a:solidFill>
                  <a:schemeClr val="tx1"/>
                </a:solidFill>
              </a:rPr>
              <a:t> software for real-</a:t>
            </a:r>
            <a:r>
              <a:rPr lang="pl-PL" dirty="0" err="1">
                <a:solidFill>
                  <a:schemeClr val="tx1"/>
                </a:solidFill>
              </a:rPr>
              <a:t>time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communication</a:t>
            </a:r>
            <a:r>
              <a:rPr lang="pl-PL" dirty="0">
                <a:solidFill>
                  <a:schemeClr val="tx1"/>
                </a:solidFill>
              </a:rPr>
              <a:t>, </a:t>
            </a:r>
            <a:r>
              <a:rPr lang="pl-PL" dirty="0" err="1">
                <a:solidFill>
                  <a:schemeClr val="tx1"/>
                </a:solidFill>
              </a:rPr>
              <a:t>components</a:t>
            </a:r>
            <a:r>
              <a:rPr lang="pl-PL" dirty="0">
                <a:solidFill>
                  <a:schemeClr val="tx1"/>
                </a:solidFill>
              </a:rPr>
              <a:t> for VoIP and </a:t>
            </a:r>
            <a:r>
              <a:rPr lang="pl-PL" dirty="0" err="1">
                <a:solidFill>
                  <a:schemeClr val="tx1"/>
                </a:solidFill>
              </a:rPr>
              <a:t>videoconferencing</a:t>
            </a:r>
            <a:r>
              <a:rPr lang="pl-PL" dirty="0">
                <a:solidFill>
                  <a:schemeClr val="tx1"/>
                </a:solidFill>
              </a:rPr>
              <a:t>, </a:t>
            </a:r>
            <a:r>
              <a:rPr lang="pl-PL" dirty="0" err="1">
                <a:solidFill>
                  <a:schemeClr val="tx1"/>
                </a:solidFill>
              </a:rPr>
              <a:t>including</a:t>
            </a:r>
            <a:r>
              <a:rPr lang="pl-PL" dirty="0">
                <a:solidFill>
                  <a:schemeClr val="tx1"/>
                </a:solidFill>
              </a:rPr>
              <a:t> high </a:t>
            </a:r>
            <a:r>
              <a:rPr lang="pl-PL" dirty="0" err="1">
                <a:solidFill>
                  <a:schemeClr val="tx1"/>
                </a:solidFill>
              </a:rPr>
              <a:t>quality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codecs</a:t>
            </a:r>
            <a:r>
              <a:rPr lang="pl-PL" dirty="0">
                <a:solidFill>
                  <a:schemeClr val="tx1"/>
                </a:solidFill>
              </a:rPr>
              <a:t>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>
                <a:solidFill>
                  <a:schemeClr val="tx1"/>
                </a:solidFill>
              </a:rPr>
              <a:t>In May 2021 Google </a:t>
            </a:r>
            <a:r>
              <a:rPr lang="pl-PL" dirty="0" err="1">
                <a:solidFill>
                  <a:schemeClr val="tx1"/>
                </a:solidFill>
              </a:rPr>
              <a:t>released</a:t>
            </a:r>
            <a:r>
              <a:rPr lang="pl-PL" dirty="0">
                <a:solidFill>
                  <a:schemeClr val="tx1"/>
                </a:solidFill>
              </a:rPr>
              <a:t> open-</a:t>
            </a:r>
            <a:r>
              <a:rPr lang="pl-PL" dirty="0" err="1">
                <a:solidFill>
                  <a:schemeClr val="tx1"/>
                </a:solidFill>
              </a:rPr>
              <a:t>source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project</a:t>
            </a:r>
            <a:r>
              <a:rPr lang="pl-PL" dirty="0">
                <a:solidFill>
                  <a:schemeClr val="tx1"/>
                </a:solidFill>
              </a:rPr>
              <a:t> for real-</a:t>
            </a:r>
            <a:r>
              <a:rPr lang="pl-PL" dirty="0" err="1">
                <a:solidFill>
                  <a:schemeClr val="tx1"/>
                </a:solidFill>
              </a:rPr>
              <a:t>time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communication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within</a:t>
            </a:r>
            <a:r>
              <a:rPr lang="pl-PL" dirty="0">
                <a:solidFill>
                  <a:schemeClr val="tx1"/>
                </a:solidFill>
              </a:rPr>
              <a:t> a </a:t>
            </a:r>
            <a:r>
              <a:rPr lang="pl-PL" dirty="0" err="1">
                <a:solidFill>
                  <a:schemeClr val="tx1"/>
                </a:solidFill>
              </a:rPr>
              <a:t>browser</a:t>
            </a:r>
            <a:r>
              <a:rPr lang="pl-PL" dirty="0">
                <a:solidFill>
                  <a:schemeClr val="tx1"/>
                </a:solidFill>
              </a:rPr>
              <a:t>, </a:t>
            </a:r>
            <a:r>
              <a:rPr lang="pl-PL" dirty="0" err="1">
                <a:solidFill>
                  <a:schemeClr val="tx1"/>
                </a:solidFill>
              </a:rPr>
              <a:t>known</a:t>
            </a:r>
            <a:r>
              <a:rPr lang="pl-PL" dirty="0">
                <a:solidFill>
                  <a:schemeClr val="tx1"/>
                </a:solidFill>
              </a:rPr>
              <a:t> as </a:t>
            </a:r>
            <a:r>
              <a:rPr lang="pl-PL" dirty="0" err="1">
                <a:solidFill>
                  <a:schemeClr val="tx1"/>
                </a:solidFill>
              </a:rPr>
              <a:t>WebRTC</a:t>
            </a:r>
            <a:endParaRPr lang="pl-PL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>
                <a:solidFill>
                  <a:schemeClr val="tx1"/>
                </a:solidFill>
              </a:rPr>
              <a:t>During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that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time</a:t>
            </a:r>
            <a:r>
              <a:rPr lang="pl-PL" dirty="0">
                <a:solidFill>
                  <a:schemeClr val="tx1"/>
                </a:solidFill>
              </a:rPr>
              <a:t> Google </a:t>
            </a:r>
            <a:r>
              <a:rPr lang="pl-PL" dirty="0" err="1">
                <a:solidFill>
                  <a:schemeClr val="tx1"/>
                </a:solidFill>
              </a:rPr>
              <a:t>worked</a:t>
            </a:r>
            <a:r>
              <a:rPr lang="pl-PL" dirty="0">
                <a:solidFill>
                  <a:schemeClr val="tx1"/>
                </a:solidFill>
              </a:rPr>
              <a:t> on </a:t>
            </a:r>
            <a:r>
              <a:rPr lang="pl-PL" dirty="0" err="1">
                <a:solidFill>
                  <a:schemeClr val="tx1"/>
                </a:solidFill>
              </a:rPr>
              <a:t>standardizing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relevant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protocols</a:t>
            </a:r>
            <a:r>
              <a:rPr lang="pl-PL" dirty="0">
                <a:solidFill>
                  <a:schemeClr val="tx1"/>
                </a:solidFill>
              </a:rPr>
              <a:t> and </a:t>
            </a:r>
            <a:r>
              <a:rPr lang="pl-PL" dirty="0" err="1">
                <a:solidFill>
                  <a:schemeClr val="tx1"/>
                </a:solidFill>
              </a:rPr>
              <a:t>APIs</a:t>
            </a:r>
            <a:r>
              <a:rPr lang="pl-PL" dirty="0">
                <a:solidFill>
                  <a:schemeClr val="tx1"/>
                </a:solidFill>
              </a:rPr>
              <a:t> in IETF and W3C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>
                <a:solidFill>
                  <a:schemeClr val="tx1"/>
                </a:solidFill>
              </a:rPr>
              <a:t>In 2011 W3C </a:t>
            </a:r>
            <a:r>
              <a:rPr lang="pl-PL" dirty="0" err="1">
                <a:solidFill>
                  <a:schemeClr val="tx1"/>
                </a:solidFill>
              </a:rPr>
              <a:t>published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first</a:t>
            </a:r>
            <a:r>
              <a:rPr lang="pl-PL" dirty="0">
                <a:solidFill>
                  <a:schemeClr val="tx1"/>
                </a:solidFill>
              </a:rPr>
              <a:t> draft of the </a:t>
            </a:r>
            <a:r>
              <a:rPr lang="pl-PL" dirty="0" err="1">
                <a:solidFill>
                  <a:schemeClr val="tx1"/>
                </a:solidFill>
              </a:rPr>
              <a:t>specification</a:t>
            </a:r>
            <a:endParaRPr lang="en-GB" dirty="0">
              <a:solidFill>
                <a:schemeClr val="tx1"/>
              </a:solidFill>
            </a:endParaRPr>
          </a:p>
          <a:p>
            <a:pP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tx1"/>
                </a:solidFill>
              </a:rPr>
              <a:t>In November 2017, the WebRTC 1.0 specification transitioned from Working Draft to Candidate Recommendation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dirty="0">
                <a:solidFill>
                  <a:schemeClr val="tx1"/>
                </a:solidFill>
              </a:rPr>
              <a:t>In January 2021, the WebRTC 1.0 specification transitioned from Candidate Recommendation to Recommendation</a:t>
            </a:r>
            <a:r>
              <a:rPr lang="pl-PL" dirty="0">
                <a:solidFill>
                  <a:schemeClr val="tx1"/>
                </a:solidFill>
              </a:rPr>
              <a:t>. It </a:t>
            </a:r>
            <a:r>
              <a:rPr lang="pl-PL" dirty="0" err="1">
                <a:solidFill>
                  <a:schemeClr val="tx1"/>
                </a:solidFill>
              </a:rPr>
              <a:t>meants</a:t>
            </a:r>
            <a:r>
              <a:rPr lang="pl-PL" dirty="0">
                <a:solidFill>
                  <a:schemeClr val="tx1"/>
                </a:solidFill>
              </a:rPr>
              <a:t> </a:t>
            </a:r>
            <a:r>
              <a:rPr lang="pl-PL" dirty="0" err="1">
                <a:solidFill>
                  <a:schemeClr val="tx1"/>
                </a:solidFill>
              </a:rPr>
              <a:t>that</a:t>
            </a:r>
            <a:r>
              <a:rPr lang="pl-PL" dirty="0">
                <a:solidFill>
                  <a:schemeClr val="tx1"/>
                </a:solidFill>
              </a:rPr>
              <a:t> t</a:t>
            </a:r>
            <a:r>
              <a:rPr lang="en-GB" dirty="0">
                <a:solidFill>
                  <a:schemeClr val="tx1"/>
                </a:solidFill>
              </a:rPr>
              <a:t>he standard is now </a:t>
            </a:r>
            <a:r>
              <a:rPr lang="pl-PL" dirty="0" err="1">
                <a:solidFill>
                  <a:schemeClr val="tx1"/>
                </a:solidFill>
              </a:rPr>
              <a:t>approved</a:t>
            </a:r>
            <a:r>
              <a:rPr lang="en-GB" dirty="0">
                <a:solidFill>
                  <a:schemeClr val="tx1"/>
                </a:solidFill>
              </a:rPr>
              <a:t> by the W3C, indicating its readiness for deployment to the public</a:t>
            </a:r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17017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API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dirty="0" err="1"/>
              <a:t>getUserMedia</a:t>
            </a:r>
            <a:r>
              <a:rPr lang="pl-PL" dirty="0">
                <a:solidFill>
                  <a:schemeClr val="tx1"/>
                </a:solidFill>
              </a:rPr>
              <a:t> - </a:t>
            </a:r>
            <a:r>
              <a:rPr lang="en-GB" dirty="0"/>
              <a:t>used to get access to the camera and the microphone connected to the user device (user computer, smartphone, etc.) from the browser. When</a:t>
            </a:r>
            <a:r>
              <a:rPr lang="en-GB" b="1" dirty="0"/>
              <a:t> </a:t>
            </a:r>
            <a:r>
              <a:rPr lang="en-GB" b="1" dirty="0" err="1"/>
              <a:t>getUserMedia</a:t>
            </a:r>
            <a:r>
              <a:rPr lang="en-GB" b="1" dirty="0"/>
              <a:t>()</a:t>
            </a:r>
            <a:r>
              <a:rPr lang="en-GB" dirty="0"/>
              <a:t> is invoked, the browser asks for permission from the user to use the media inputs (camera or microphone or both) connected to the user device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RTCPeerConnection</a:t>
            </a:r>
            <a:r>
              <a:rPr lang="pl-PL" dirty="0"/>
              <a:t>  - </a:t>
            </a:r>
            <a:r>
              <a:rPr lang="pl-PL" dirty="0" err="1"/>
              <a:t>enabled</a:t>
            </a:r>
            <a:r>
              <a:rPr lang="pl-PL" dirty="0"/>
              <a:t> audio/video </a:t>
            </a:r>
            <a:r>
              <a:rPr lang="pl-PL" dirty="0" err="1"/>
              <a:t>communication</a:t>
            </a:r>
            <a:r>
              <a:rPr lang="pl-PL" dirty="0"/>
              <a:t> </a:t>
            </a:r>
            <a:r>
              <a:rPr lang="pl-PL" dirty="0" err="1"/>
              <a:t>betweewn</a:t>
            </a:r>
            <a:r>
              <a:rPr lang="pl-PL" dirty="0"/>
              <a:t> the </a:t>
            </a:r>
            <a:r>
              <a:rPr lang="pl-PL" dirty="0" err="1"/>
              <a:t>peers</a:t>
            </a:r>
            <a:r>
              <a:rPr lang="pl-PL" dirty="0"/>
              <a:t>. It </a:t>
            </a:r>
            <a:r>
              <a:rPr lang="pl-PL" dirty="0" err="1"/>
              <a:t>performs</a:t>
            </a:r>
            <a:r>
              <a:rPr lang="pl-PL" dirty="0"/>
              <a:t> </a:t>
            </a:r>
            <a:r>
              <a:rPr lang="pl-PL" dirty="0" err="1"/>
              <a:t>code</a:t>
            </a:r>
            <a:r>
              <a:rPr lang="pl-PL" dirty="0"/>
              <a:t> </a:t>
            </a:r>
            <a:r>
              <a:rPr lang="pl-PL" dirty="0" err="1"/>
              <a:t>handling</a:t>
            </a:r>
            <a:r>
              <a:rPr lang="pl-PL" dirty="0"/>
              <a:t>, </a:t>
            </a:r>
            <a:r>
              <a:rPr lang="pl-PL" dirty="0" err="1"/>
              <a:t>communication</a:t>
            </a:r>
            <a:r>
              <a:rPr lang="pl-PL" dirty="0"/>
              <a:t>, </a:t>
            </a:r>
            <a:r>
              <a:rPr lang="pl-PL" dirty="0" err="1"/>
              <a:t>security</a:t>
            </a:r>
            <a:r>
              <a:rPr lang="pl-PL" dirty="0"/>
              <a:t> and </a:t>
            </a:r>
            <a:r>
              <a:rPr lang="pl-PL" dirty="0" err="1"/>
              <a:t>bandwidth</a:t>
            </a:r>
            <a:r>
              <a:rPr lang="pl-PL" dirty="0"/>
              <a:t> management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RTCDataChannel</a:t>
            </a:r>
            <a:r>
              <a:rPr lang="pl-PL" dirty="0"/>
              <a:t> – </a:t>
            </a:r>
            <a:r>
              <a:rPr lang="pl-PL" dirty="0" err="1"/>
              <a:t>allows</a:t>
            </a:r>
            <a:r>
              <a:rPr lang="pl-PL" dirty="0"/>
              <a:t> </a:t>
            </a:r>
            <a:r>
              <a:rPr lang="pl-PL" dirty="0" err="1"/>
              <a:t>bidirectional</a:t>
            </a:r>
            <a:r>
              <a:rPr lang="pl-PL" dirty="0"/>
              <a:t> </a:t>
            </a:r>
            <a:r>
              <a:rPr lang="pl-PL" dirty="0" err="1"/>
              <a:t>communication</a:t>
            </a:r>
            <a:r>
              <a:rPr lang="pl-PL" dirty="0"/>
              <a:t> </a:t>
            </a:r>
            <a:r>
              <a:rPr lang="pl-PL" dirty="0" err="1"/>
              <a:t>between</a:t>
            </a:r>
            <a:r>
              <a:rPr lang="pl-PL" dirty="0"/>
              <a:t> the </a:t>
            </a:r>
            <a:r>
              <a:rPr lang="pl-PL" dirty="0" err="1"/>
              <a:t>peers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getStats</a:t>
            </a:r>
            <a:r>
              <a:rPr lang="pl-PL" dirty="0"/>
              <a:t> – </a:t>
            </a:r>
            <a:r>
              <a:rPr lang="pl-PL" dirty="0" err="1"/>
              <a:t>returns</a:t>
            </a:r>
            <a:r>
              <a:rPr lang="pl-PL" dirty="0"/>
              <a:t> </a:t>
            </a:r>
            <a:r>
              <a:rPr lang="pl-PL" dirty="0" err="1"/>
              <a:t>statistics</a:t>
            </a:r>
            <a:r>
              <a:rPr lang="pl-PL" dirty="0"/>
              <a:t> </a:t>
            </a:r>
            <a:r>
              <a:rPr lang="pl-PL" dirty="0" err="1"/>
              <a:t>about</a:t>
            </a:r>
            <a:r>
              <a:rPr lang="pl-PL" dirty="0"/>
              <a:t> the </a:t>
            </a:r>
            <a:r>
              <a:rPr lang="pl-PL" dirty="0" err="1"/>
              <a:t>WebRTC</a:t>
            </a:r>
            <a:r>
              <a:rPr lang="pl-PL" dirty="0"/>
              <a:t> </a:t>
            </a:r>
            <a:r>
              <a:rPr lang="pl-PL" dirty="0" err="1"/>
              <a:t>connection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endParaRPr lang="en-GB" dirty="0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1612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 err="1">
                <a:solidFill>
                  <a:schemeClr val="tx1"/>
                </a:solidFill>
              </a:rPr>
              <a:t>Signalling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6700520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When </a:t>
            </a:r>
            <a:r>
              <a:rPr lang="pl-PL" dirty="0"/>
              <a:t>we</a:t>
            </a:r>
            <a:r>
              <a:rPr lang="en-GB" dirty="0"/>
              <a:t> create a WebRTC agent, it knows nothing about the other peer</a:t>
            </a:r>
            <a:r>
              <a:rPr lang="pl-PL" dirty="0"/>
              <a:t>s</a:t>
            </a:r>
            <a:r>
              <a:rPr lang="en-GB" dirty="0"/>
              <a:t>. It has no idea who it is going to connect with or what they are going to send</a:t>
            </a:r>
            <a:r>
              <a:rPr lang="pl-PL" dirty="0"/>
              <a:t>.</a:t>
            </a:r>
            <a:r>
              <a:rPr lang="en-GB" dirty="0"/>
              <a:t> </a:t>
            </a:r>
            <a:r>
              <a:rPr lang="pl-PL" dirty="0"/>
              <a:t>A s</a:t>
            </a:r>
            <a:r>
              <a:rPr lang="en-GB" dirty="0" err="1"/>
              <a:t>ignaling</a:t>
            </a:r>
            <a:r>
              <a:rPr lang="en-GB" dirty="0"/>
              <a:t> </a:t>
            </a:r>
            <a:r>
              <a:rPr lang="pl-PL" dirty="0" err="1"/>
              <a:t>functionality</a:t>
            </a:r>
            <a:r>
              <a:rPr lang="pl-PL" dirty="0"/>
              <a:t> </a:t>
            </a:r>
            <a:r>
              <a:rPr lang="pl-PL" dirty="0" err="1"/>
              <a:t>performs</a:t>
            </a:r>
            <a:r>
              <a:rPr lang="pl-PL" dirty="0"/>
              <a:t> a </a:t>
            </a:r>
            <a:r>
              <a:rPr lang="pl-PL" dirty="0" err="1"/>
              <a:t>call</a:t>
            </a:r>
            <a:r>
              <a:rPr lang="en-GB" dirty="0"/>
              <a:t> bootstrapping</a:t>
            </a:r>
            <a:r>
              <a:rPr lang="pl-PL" dirty="0"/>
              <a:t>. It </a:t>
            </a:r>
            <a:r>
              <a:rPr lang="pl-PL" dirty="0" err="1"/>
              <a:t>is</a:t>
            </a:r>
            <a:r>
              <a:rPr lang="pl-PL" dirty="0"/>
              <a:t> a </a:t>
            </a:r>
            <a:r>
              <a:rPr lang="pl-PL" dirty="0" err="1"/>
              <a:t>centralized</a:t>
            </a:r>
            <a:r>
              <a:rPr lang="pl-PL" dirty="0"/>
              <a:t> place </a:t>
            </a:r>
            <a:r>
              <a:rPr lang="pl-PL" dirty="0" err="1"/>
              <a:t>which</a:t>
            </a:r>
            <a:r>
              <a:rPr lang="pl-PL" dirty="0"/>
              <a:t> </a:t>
            </a:r>
            <a:r>
              <a:rPr lang="pl-PL" dirty="0" err="1"/>
              <a:t>allows</a:t>
            </a:r>
            <a:r>
              <a:rPr lang="pl-PL" dirty="0"/>
              <a:t> </a:t>
            </a:r>
            <a:r>
              <a:rPr lang="pl-PL" dirty="0" err="1"/>
              <a:t>peers</a:t>
            </a:r>
            <a:r>
              <a:rPr lang="pl-PL" dirty="0"/>
              <a:t> to exchange </a:t>
            </a:r>
            <a:r>
              <a:rPr lang="pl-PL" dirty="0" err="1"/>
              <a:t>messages</a:t>
            </a:r>
            <a:r>
              <a:rPr lang="pl-PL" dirty="0"/>
              <a:t> and „</a:t>
            </a:r>
            <a:r>
              <a:rPr lang="pl-PL" dirty="0" err="1"/>
              <a:t>get</a:t>
            </a:r>
            <a:r>
              <a:rPr lang="pl-PL" dirty="0"/>
              <a:t> </a:t>
            </a:r>
            <a:r>
              <a:rPr lang="pl-PL" dirty="0" err="1"/>
              <a:t>familiar</a:t>
            </a:r>
            <a:r>
              <a:rPr lang="pl-PL" dirty="0"/>
              <a:t>” with </a:t>
            </a:r>
            <a:r>
              <a:rPr lang="pl-PL" dirty="0" err="1"/>
              <a:t>each</a:t>
            </a:r>
            <a:r>
              <a:rPr lang="pl-PL" dirty="0"/>
              <a:t> </a:t>
            </a:r>
            <a:r>
              <a:rPr lang="pl-PL" dirty="0" err="1"/>
              <a:t>other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Signalling</a:t>
            </a:r>
            <a:r>
              <a:rPr lang="pl-PL" dirty="0"/>
              <a:t> </a:t>
            </a:r>
            <a:r>
              <a:rPr lang="pl-PL" dirty="0" err="1"/>
              <a:t>messages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just</a:t>
            </a:r>
            <a:r>
              <a:rPr lang="pl-PL" dirty="0"/>
              <a:t> </a:t>
            </a:r>
            <a:r>
              <a:rPr lang="pl-PL" dirty="0" err="1"/>
              <a:t>structured</a:t>
            </a:r>
            <a:r>
              <a:rPr lang="pl-PL" dirty="0"/>
              <a:t> </a:t>
            </a:r>
            <a:r>
              <a:rPr lang="pl-PL" dirty="0" err="1"/>
              <a:t>text</a:t>
            </a:r>
            <a:r>
              <a:rPr lang="pl-PL" dirty="0"/>
              <a:t> </a:t>
            </a:r>
            <a:r>
              <a:rPr lang="pl-PL" dirty="0" err="1"/>
              <a:t>messages</a:t>
            </a:r>
            <a:r>
              <a:rPr lang="pl-PL" dirty="0"/>
              <a:t>. </a:t>
            </a:r>
            <a:r>
              <a:rPr lang="pl-PL" dirty="0" err="1"/>
              <a:t>WebRTC</a:t>
            </a:r>
            <a:r>
              <a:rPr lang="pl-PL" dirty="0"/>
              <a:t> agent </a:t>
            </a:r>
            <a:r>
              <a:rPr lang="pl-PL" dirty="0" err="1"/>
              <a:t>doesn’t</a:t>
            </a:r>
            <a:r>
              <a:rPr lang="pl-PL" dirty="0"/>
              <a:t> </a:t>
            </a:r>
            <a:r>
              <a:rPr lang="pl-PL" dirty="0" err="1"/>
              <a:t>care</a:t>
            </a:r>
            <a:r>
              <a:rPr lang="pl-PL" dirty="0"/>
              <a:t> </a:t>
            </a:r>
            <a:r>
              <a:rPr lang="pl-PL" dirty="0" err="1"/>
              <a:t>how</a:t>
            </a:r>
            <a:r>
              <a:rPr lang="pl-PL" dirty="0"/>
              <a:t>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are</a:t>
            </a:r>
            <a:r>
              <a:rPr lang="pl-PL" dirty="0"/>
              <a:t> </a:t>
            </a:r>
            <a:r>
              <a:rPr lang="pl-PL" dirty="0" err="1"/>
              <a:t>transported</a:t>
            </a:r>
            <a:r>
              <a:rPr lang="pl-PL" dirty="0"/>
              <a:t>. 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They are commonly shared via </a:t>
            </a:r>
            <a:r>
              <a:rPr lang="en-GB" dirty="0" err="1"/>
              <a:t>Websockets</a:t>
            </a:r>
            <a:r>
              <a:rPr lang="en-GB" dirty="0"/>
              <a:t>, but that is not a requirement.</a:t>
            </a:r>
            <a:r>
              <a:rPr lang="pl-PL" dirty="0"/>
              <a:t>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be </a:t>
            </a:r>
            <a:r>
              <a:rPr lang="pl-PL" dirty="0" err="1"/>
              <a:t>send</a:t>
            </a:r>
            <a:r>
              <a:rPr lang="pl-PL" dirty="0"/>
              <a:t> </a:t>
            </a:r>
            <a:r>
              <a:rPr lang="pl-PL" dirty="0" err="1"/>
              <a:t>even</a:t>
            </a:r>
            <a:r>
              <a:rPr lang="pl-PL" dirty="0"/>
              <a:t> via a email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en-GB" dirty="0"/>
              <a:t>post pigeon</a:t>
            </a:r>
            <a:r>
              <a:rPr lang="pl-PL" dirty="0"/>
              <a:t>.</a:t>
            </a:r>
          </a:p>
          <a:p>
            <a:pPr>
              <a:buFont typeface="Wingdings" panose="05000000000000000000" pitchFamily="2" charset="2"/>
              <a:buChar char="v"/>
            </a:pPr>
            <a:endParaRPr lang="en-GB" dirty="0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E4B6F830-BD70-4120-A78F-0492644DC4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58708" y="1737359"/>
            <a:ext cx="3301492" cy="4411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69026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The </a:t>
            </a:r>
            <a:r>
              <a:rPr lang="pl-PL" dirty="0" err="1">
                <a:solidFill>
                  <a:schemeClr val="tx1"/>
                </a:solidFill>
              </a:rPr>
              <a:t>message</a:t>
            </a:r>
            <a:r>
              <a:rPr lang="pl-PL" dirty="0">
                <a:solidFill>
                  <a:schemeClr val="tx1"/>
                </a:solidFill>
              </a:rPr>
              <a:t> format - SDP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WebRTC</a:t>
            </a:r>
            <a:r>
              <a:rPr lang="pl-PL" dirty="0"/>
              <a:t> </a:t>
            </a:r>
            <a:r>
              <a:rPr lang="pl-PL" dirty="0" err="1"/>
              <a:t>uses</a:t>
            </a:r>
            <a:r>
              <a:rPr lang="pl-PL" dirty="0"/>
              <a:t> </a:t>
            </a:r>
            <a:r>
              <a:rPr lang="en-GB" dirty="0"/>
              <a:t>Session Description Protocol</a:t>
            </a:r>
            <a:r>
              <a:rPr lang="pl-PL" dirty="0"/>
              <a:t> (SDP). With </a:t>
            </a:r>
            <a:r>
              <a:rPr lang="pl-PL" dirty="0" err="1"/>
              <a:t>this</a:t>
            </a:r>
            <a:r>
              <a:rPr lang="pl-PL" dirty="0"/>
              <a:t> </a:t>
            </a:r>
            <a:r>
              <a:rPr lang="pl-PL" dirty="0" err="1"/>
              <a:t>protocol</a:t>
            </a:r>
            <a:r>
              <a:rPr lang="pl-PL" dirty="0"/>
              <a:t>,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WebRTC</a:t>
            </a:r>
            <a:r>
              <a:rPr lang="pl-PL" dirty="0"/>
              <a:t> </a:t>
            </a:r>
            <a:r>
              <a:rPr lang="pl-PL" dirty="0" err="1"/>
              <a:t>agents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pl-PL" dirty="0" err="1"/>
              <a:t>informations</a:t>
            </a:r>
            <a:r>
              <a:rPr lang="pl-PL" dirty="0"/>
              <a:t> </a:t>
            </a:r>
            <a:r>
              <a:rPr lang="pl-PL" dirty="0" err="1"/>
              <a:t>required</a:t>
            </a:r>
            <a:r>
              <a:rPr lang="pl-PL" dirty="0"/>
              <a:t> to </a:t>
            </a:r>
            <a:r>
              <a:rPr lang="pl-PL" dirty="0" err="1"/>
              <a:t>establish</a:t>
            </a:r>
            <a:r>
              <a:rPr lang="pl-PL" dirty="0"/>
              <a:t> a </a:t>
            </a:r>
            <a:r>
              <a:rPr lang="pl-PL" dirty="0" err="1"/>
              <a:t>valid</a:t>
            </a:r>
            <a:r>
              <a:rPr lang="pl-PL" dirty="0"/>
              <a:t> </a:t>
            </a:r>
            <a:r>
              <a:rPr lang="pl-PL" dirty="0" err="1"/>
              <a:t>connection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Protocol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not </a:t>
            </a:r>
            <a:r>
              <a:rPr lang="pl-PL" dirty="0" err="1"/>
              <a:t>specific</a:t>
            </a:r>
            <a:r>
              <a:rPr lang="pl-PL" dirty="0"/>
              <a:t> to </a:t>
            </a:r>
            <a:r>
              <a:rPr lang="pl-PL" dirty="0" err="1"/>
              <a:t>WebRTC</a:t>
            </a:r>
            <a:r>
              <a:rPr lang="pl-PL" dirty="0"/>
              <a:t>. SDP </a:t>
            </a:r>
            <a:r>
              <a:rPr lang="pl-PL" dirty="0" err="1"/>
              <a:t>specification</a:t>
            </a:r>
            <a:r>
              <a:rPr lang="pl-PL" dirty="0"/>
              <a:t> in </a:t>
            </a:r>
            <a:r>
              <a:rPr lang="pl-PL" dirty="0" err="1"/>
              <a:t>fact</a:t>
            </a:r>
            <a:r>
              <a:rPr lang="pl-PL" dirty="0"/>
              <a:t> was </a:t>
            </a:r>
            <a:r>
              <a:rPr lang="pl-PL" dirty="0" err="1"/>
              <a:t>released</a:t>
            </a:r>
            <a:r>
              <a:rPr lang="pl-PL" dirty="0"/>
              <a:t> </a:t>
            </a:r>
            <a:r>
              <a:rPr lang="pl-PL" dirty="0" err="1"/>
              <a:t>long</a:t>
            </a:r>
            <a:r>
              <a:rPr lang="pl-PL" dirty="0"/>
              <a:t> </a:t>
            </a:r>
            <a:r>
              <a:rPr lang="pl-PL" dirty="0" err="1"/>
              <a:t>before</a:t>
            </a:r>
            <a:r>
              <a:rPr lang="pl-PL" dirty="0"/>
              <a:t> </a:t>
            </a:r>
            <a:r>
              <a:rPr lang="pl-PL" dirty="0" err="1"/>
              <a:t>WebRTC</a:t>
            </a:r>
            <a:r>
              <a:rPr lang="pl-PL" dirty="0"/>
              <a:t>, in 1998. It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described</a:t>
            </a:r>
            <a:r>
              <a:rPr lang="pl-PL" dirty="0"/>
              <a:t> in </a:t>
            </a:r>
            <a:r>
              <a:rPr lang="pl-PL" dirty="0">
                <a:hlinkClick r:id="rId2"/>
              </a:rPr>
              <a:t>RFC 4566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 err="1"/>
              <a:t>WebRTC</a:t>
            </a:r>
            <a:r>
              <a:rPr lang="pl-PL" dirty="0"/>
              <a:t> </a:t>
            </a:r>
            <a:r>
              <a:rPr lang="pl-PL" dirty="0" err="1"/>
              <a:t>uses</a:t>
            </a:r>
            <a:r>
              <a:rPr lang="pl-PL" dirty="0"/>
              <a:t> </a:t>
            </a:r>
            <a:r>
              <a:rPr lang="pl-PL" dirty="0" err="1"/>
              <a:t>only</a:t>
            </a:r>
            <a:r>
              <a:rPr lang="pl-PL" dirty="0"/>
              <a:t> a </a:t>
            </a:r>
            <a:r>
              <a:rPr lang="pl-PL" dirty="0" err="1"/>
              <a:t>subset</a:t>
            </a:r>
            <a:r>
              <a:rPr lang="pl-PL" dirty="0"/>
              <a:t> of the SDP format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/>
              <a:t>The </a:t>
            </a:r>
            <a:r>
              <a:rPr lang="pl-PL" dirty="0" err="1"/>
              <a:t>protocol</a:t>
            </a:r>
            <a:r>
              <a:rPr lang="pl-PL" dirty="0"/>
              <a:t> </a:t>
            </a:r>
            <a:r>
              <a:rPr lang="pl-PL" dirty="0" err="1"/>
              <a:t>itself</a:t>
            </a:r>
            <a:r>
              <a:rPr lang="pl-PL" dirty="0"/>
              <a:t>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simple</a:t>
            </a:r>
            <a:r>
              <a:rPr lang="pl-PL" dirty="0"/>
              <a:t> to </a:t>
            </a:r>
            <a:r>
              <a:rPr lang="pl-PL" dirty="0" err="1"/>
              <a:t>read</a:t>
            </a:r>
            <a:r>
              <a:rPr lang="pl-PL" dirty="0"/>
              <a:t>, </a:t>
            </a:r>
            <a:r>
              <a:rPr lang="pl-PL" dirty="0" err="1"/>
              <a:t>however</a:t>
            </a:r>
            <a:r>
              <a:rPr lang="pl-PL" dirty="0"/>
              <a:t> the </a:t>
            </a:r>
            <a:r>
              <a:rPr lang="pl-PL" dirty="0" err="1"/>
              <a:t>complexity</a:t>
            </a:r>
            <a:r>
              <a:rPr lang="pl-PL" dirty="0"/>
              <a:t> </a:t>
            </a:r>
            <a:r>
              <a:rPr lang="pl-PL" dirty="0" err="1"/>
              <a:t>comes</a:t>
            </a:r>
            <a:r>
              <a:rPr lang="pl-PL" dirty="0"/>
              <a:t> from </a:t>
            </a:r>
            <a:r>
              <a:rPr lang="pl-PL" dirty="0" err="1"/>
              <a:t>understanding</a:t>
            </a:r>
            <a:r>
              <a:rPr lang="pl-PL" dirty="0"/>
              <a:t> </a:t>
            </a:r>
            <a:r>
              <a:rPr lang="pl-PL" dirty="0" err="1"/>
              <a:t>all</a:t>
            </a:r>
            <a:r>
              <a:rPr lang="pl-PL" dirty="0"/>
              <a:t> </a:t>
            </a:r>
            <a:r>
              <a:rPr lang="en-GB" dirty="0"/>
              <a:t>values that WebRTC populates it with.</a:t>
            </a:r>
            <a:endParaRPr lang="pl-PL" dirty="0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21225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EF83368-962D-4A76-ACDC-7451EF7289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solidFill>
                  <a:schemeClr val="tx1"/>
                </a:solidFill>
              </a:rPr>
              <a:t>SDP</a:t>
            </a:r>
            <a:endParaRPr lang="en-GB" dirty="0">
              <a:solidFill>
                <a:schemeClr val="tx1"/>
              </a:solidFill>
            </a:endParaRPr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E336BA03-B091-432E-B928-224AB031758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97280" y="1845734"/>
            <a:ext cx="10058400" cy="4023360"/>
          </a:xfrm>
        </p:spPr>
        <p:txBody>
          <a:bodyPr>
            <a:normAutofit/>
          </a:bodyPr>
          <a:lstStyle/>
          <a:p>
            <a:pPr>
              <a:buFont typeface="Wingdings" panose="05000000000000000000" pitchFamily="2" charset="2"/>
              <a:buChar char="v"/>
            </a:pPr>
            <a:r>
              <a:rPr lang="pl-PL" dirty="0"/>
              <a:t>It </a:t>
            </a:r>
            <a:r>
              <a:rPr lang="pl-PL" dirty="0" err="1"/>
              <a:t>is</a:t>
            </a:r>
            <a:r>
              <a:rPr lang="pl-PL" dirty="0"/>
              <a:t> a </a:t>
            </a:r>
            <a:r>
              <a:rPr lang="pl-PL" dirty="0" err="1"/>
              <a:t>protocol</a:t>
            </a:r>
            <a:r>
              <a:rPr lang="pl-PL" dirty="0"/>
              <a:t> </a:t>
            </a:r>
            <a:r>
              <a:rPr lang="pl-PL" dirty="0" err="1"/>
              <a:t>based</a:t>
            </a:r>
            <a:r>
              <a:rPr lang="pl-PL" dirty="0"/>
              <a:t> on </a:t>
            </a:r>
            <a:r>
              <a:rPr lang="pl-PL" dirty="0" err="1"/>
              <a:t>key</a:t>
            </a:r>
            <a:r>
              <a:rPr lang="pl-PL" dirty="0"/>
              <a:t>/</a:t>
            </a:r>
            <a:r>
              <a:rPr lang="pl-PL" dirty="0" err="1"/>
              <a:t>value</a:t>
            </a:r>
            <a:r>
              <a:rPr lang="pl-PL" dirty="0"/>
              <a:t> </a:t>
            </a:r>
            <a:r>
              <a:rPr lang="pl-PL" dirty="0" err="1"/>
              <a:t>pairs</a:t>
            </a:r>
            <a:r>
              <a:rPr lang="pl-PL" dirty="0"/>
              <a:t>, with a </a:t>
            </a:r>
            <a:r>
              <a:rPr lang="pl-PL" dirty="0" err="1"/>
              <a:t>newline</a:t>
            </a:r>
            <a:r>
              <a:rPr lang="pl-PL" dirty="0"/>
              <a:t> </a:t>
            </a:r>
            <a:r>
              <a:rPr lang="pl-PL" dirty="0" err="1"/>
              <a:t>after</a:t>
            </a:r>
            <a:r>
              <a:rPr lang="pl-PL" dirty="0"/>
              <a:t> </a:t>
            </a:r>
            <a:r>
              <a:rPr lang="pl-PL" dirty="0" err="1"/>
              <a:t>each</a:t>
            </a:r>
            <a:r>
              <a:rPr lang="pl-PL" dirty="0"/>
              <a:t> </a:t>
            </a:r>
            <a:r>
              <a:rPr lang="pl-PL" dirty="0" err="1"/>
              <a:t>value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pl-PL" dirty="0"/>
              <a:t>It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similar</a:t>
            </a:r>
            <a:r>
              <a:rPr lang="pl-PL" dirty="0"/>
              <a:t> to the </a:t>
            </a:r>
            <a:r>
              <a:rPr lang="pl-PL" dirty="0" err="1"/>
              <a:t>well-known</a:t>
            </a:r>
            <a:r>
              <a:rPr lang="pl-PL" dirty="0"/>
              <a:t> INI file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pl-PL" dirty="0"/>
              <a:t>A single SDP </a:t>
            </a:r>
            <a:r>
              <a:rPr lang="pl-PL" dirty="0" err="1"/>
              <a:t>message</a:t>
            </a:r>
            <a:r>
              <a:rPr lang="pl-PL" dirty="0"/>
              <a:t> </a:t>
            </a:r>
            <a:r>
              <a:rPr lang="pl-PL" dirty="0" err="1"/>
              <a:t>contains</a:t>
            </a:r>
            <a:r>
              <a:rPr lang="pl-PL" dirty="0"/>
              <a:t> zero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more</a:t>
            </a:r>
            <a:r>
              <a:rPr lang="pl-PL" dirty="0"/>
              <a:t> Media </a:t>
            </a:r>
            <a:r>
              <a:rPr lang="pl-PL" dirty="0" err="1"/>
              <a:t>Descriptors</a:t>
            </a:r>
            <a:r>
              <a:rPr lang="pl-PL" dirty="0"/>
              <a:t>. Media </a:t>
            </a:r>
            <a:r>
              <a:rPr lang="pl-PL" dirty="0" err="1"/>
              <a:t>Descriptor</a:t>
            </a:r>
            <a:r>
              <a:rPr lang="pl-PL" dirty="0"/>
              <a:t> </a:t>
            </a:r>
            <a:r>
              <a:rPr lang="pl-PL" dirty="0" err="1"/>
              <a:t>usually</a:t>
            </a:r>
            <a:r>
              <a:rPr lang="pl-PL" dirty="0"/>
              <a:t> </a:t>
            </a:r>
            <a:r>
              <a:rPr lang="pl-PL" dirty="0" err="1"/>
              <a:t>maps</a:t>
            </a:r>
            <a:r>
              <a:rPr lang="pl-PL" dirty="0"/>
              <a:t> a single </a:t>
            </a:r>
            <a:r>
              <a:rPr lang="pl-PL" dirty="0" err="1"/>
              <a:t>stream</a:t>
            </a:r>
            <a:r>
              <a:rPr lang="pl-PL" dirty="0"/>
              <a:t> of data. </a:t>
            </a:r>
            <a:r>
              <a:rPr lang="pl-PL" dirty="0" err="1"/>
              <a:t>So</a:t>
            </a:r>
            <a:r>
              <a:rPr lang="pl-PL" dirty="0"/>
              <a:t> </a:t>
            </a:r>
            <a:r>
              <a:rPr lang="pl-PL" dirty="0" err="1"/>
              <a:t>if</a:t>
            </a:r>
            <a:r>
              <a:rPr lang="pl-PL" dirty="0"/>
              <a:t> we want to </a:t>
            </a:r>
            <a:r>
              <a:rPr lang="pl-PL" dirty="0" err="1"/>
              <a:t>describe</a:t>
            </a:r>
            <a:r>
              <a:rPr lang="pl-PL" dirty="0"/>
              <a:t> 2 video </a:t>
            </a:r>
            <a:r>
              <a:rPr lang="pl-PL" dirty="0" err="1"/>
              <a:t>streams</a:t>
            </a:r>
            <a:r>
              <a:rPr lang="pl-PL" dirty="0"/>
              <a:t> and 2 audio </a:t>
            </a:r>
            <a:r>
              <a:rPr lang="pl-PL" dirty="0" err="1"/>
              <a:t>streams</a:t>
            </a:r>
            <a:r>
              <a:rPr lang="pl-PL" dirty="0"/>
              <a:t>, SDP </a:t>
            </a:r>
            <a:r>
              <a:rPr lang="pl-PL" dirty="0" err="1"/>
              <a:t>would</a:t>
            </a:r>
            <a:r>
              <a:rPr lang="pl-PL" dirty="0"/>
              <a:t> </a:t>
            </a:r>
            <a:r>
              <a:rPr lang="pl-PL" dirty="0" err="1"/>
              <a:t>have</a:t>
            </a:r>
            <a:r>
              <a:rPr lang="pl-PL" dirty="0"/>
              <a:t> 4 Media </a:t>
            </a:r>
            <a:r>
              <a:rPr lang="pl-PL" dirty="0" err="1"/>
              <a:t>Descriptors</a:t>
            </a:r>
            <a:r>
              <a:rPr lang="pl-PL" dirty="0"/>
              <a:t>.</a:t>
            </a:r>
          </a:p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Every line in a </a:t>
            </a:r>
            <a:r>
              <a:rPr lang="pl-PL" dirty="0"/>
              <a:t>SDP</a:t>
            </a:r>
            <a:r>
              <a:rPr lang="en-GB" dirty="0"/>
              <a:t> will start with a single character, this is your key. It will then be followed by an equal sign. Everything after that equal sign is the value. After the value is complete, </a:t>
            </a:r>
            <a:r>
              <a:rPr lang="pl-PL" dirty="0"/>
              <a:t>we</a:t>
            </a:r>
            <a:r>
              <a:rPr lang="en-GB" dirty="0"/>
              <a:t> will have a newline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r>
              <a:rPr lang="en-GB" dirty="0"/>
              <a:t>The Session Description Protocol defines all the keys that are valid. You can only use letters for keys as defined in the protocol.</a:t>
            </a:r>
            <a:endParaRPr lang="pl-PL" dirty="0"/>
          </a:p>
          <a:p>
            <a:pPr>
              <a:buFont typeface="Wingdings" panose="05000000000000000000" pitchFamily="2" charset="2"/>
              <a:buChar char="v"/>
            </a:pPr>
            <a:endParaRPr lang="en-GB" dirty="0"/>
          </a:p>
        </p:txBody>
      </p:sp>
      <p:sp>
        <p:nvSpPr>
          <p:cNvPr id="5" name="Prostokąt 4">
            <a:extLst>
              <a:ext uri="{FF2B5EF4-FFF2-40B4-BE49-F238E27FC236}">
                <a16:creationId xmlns:a16="http://schemas.microsoft.com/office/drawing/2014/main" id="{F39E92D5-780C-4DD6-B4C4-31E696C166D1}"/>
              </a:ext>
            </a:extLst>
          </p:cNvPr>
          <p:cNvSpPr/>
          <p:nvPr/>
        </p:nvSpPr>
        <p:spPr>
          <a:xfrm>
            <a:off x="10531138" y="6466361"/>
            <a:ext cx="155882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@</a:t>
            </a:r>
            <a:r>
              <a:rPr lang="pl-PL" dirty="0" err="1">
                <a:solidFill>
                  <a:schemeClr val="bg1"/>
                </a:solidFill>
              </a:rPr>
              <a:t>lukaszpyrzyk</a:t>
            </a:r>
            <a:endParaRPr lang="en-GB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53867372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kcja">
  <a:themeElements>
    <a:clrScheme name="Retrospekcja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kcja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kcja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1708</TotalTime>
  <Words>4101</Words>
  <Application>Microsoft Office PowerPoint</Application>
  <PresentationFormat>Panoramiczny</PresentationFormat>
  <Paragraphs>300</Paragraphs>
  <Slides>39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5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39</vt:i4>
      </vt:variant>
    </vt:vector>
  </HeadingPairs>
  <TitlesOfParts>
    <vt:vector size="45" baseType="lpstr">
      <vt:lpstr>Arial</vt:lpstr>
      <vt:lpstr>Calibri</vt:lpstr>
      <vt:lpstr>Calibri Light</vt:lpstr>
      <vt:lpstr>Times New Roman</vt:lpstr>
      <vt:lpstr>Wingdings</vt:lpstr>
      <vt:lpstr>Retrospekcja</vt:lpstr>
      <vt:lpstr>with .NET </vt:lpstr>
      <vt:lpstr>About me</vt:lpstr>
      <vt:lpstr>Agenda</vt:lpstr>
      <vt:lpstr>WebRTC </vt:lpstr>
      <vt:lpstr>WebRTC history </vt:lpstr>
      <vt:lpstr>API</vt:lpstr>
      <vt:lpstr>Signalling</vt:lpstr>
      <vt:lpstr>The message format - SDP</vt:lpstr>
      <vt:lpstr>SDP</vt:lpstr>
      <vt:lpstr>SDP</vt:lpstr>
      <vt:lpstr>SDP</vt:lpstr>
      <vt:lpstr>SDP – media descriptors</vt:lpstr>
      <vt:lpstr>SDP – almost full picture</vt:lpstr>
      <vt:lpstr>SDP – other keys</vt:lpstr>
      <vt:lpstr>P2P</vt:lpstr>
      <vt:lpstr>P2P – how it works?</vt:lpstr>
      <vt:lpstr>P2P – challanges</vt:lpstr>
      <vt:lpstr>P2P – different networks</vt:lpstr>
      <vt:lpstr>NAT for the resque</vt:lpstr>
      <vt:lpstr>NAT mapping creation behaviors</vt:lpstr>
      <vt:lpstr>NAT mapping filtering behaviors</vt:lpstr>
      <vt:lpstr>NAT mapping lifetime</vt:lpstr>
      <vt:lpstr>NAT for WebRTC</vt:lpstr>
      <vt:lpstr>Prezentacja programu PowerPoint</vt:lpstr>
      <vt:lpstr>ICE</vt:lpstr>
      <vt:lpstr>STUN</vt:lpstr>
      <vt:lpstr>STUN is not enough</vt:lpstr>
      <vt:lpstr>TURN</vt:lpstr>
      <vt:lpstr>TURN</vt:lpstr>
      <vt:lpstr>Candidates</vt:lpstr>
      <vt:lpstr>Candidates</vt:lpstr>
      <vt:lpstr>Demo</vt:lpstr>
      <vt:lpstr>Prezentacja programu PowerPoint</vt:lpstr>
      <vt:lpstr>Enterprise solutions</vt:lpstr>
      <vt:lpstr>War story 1 – Same servers</vt:lpstr>
      <vt:lpstr>War story 2 – DNS of the servers</vt:lpstr>
      <vt:lpstr>War story 3 – Better architecture</vt:lpstr>
      <vt:lpstr>Other funny facts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WebRTC with .NET </dc:title>
  <dc:creator>Pyrzyk Łukasz</dc:creator>
  <cp:lastModifiedBy>Pyrzyk Łukasz</cp:lastModifiedBy>
  <cp:revision>101</cp:revision>
  <dcterms:created xsi:type="dcterms:W3CDTF">2022-11-01T11:43:18Z</dcterms:created>
  <dcterms:modified xsi:type="dcterms:W3CDTF">2022-11-05T14:47:47Z</dcterms:modified>
</cp:coreProperties>
</file>

<file path=docProps/thumbnail.jpeg>
</file>